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61" r:id="rId1"/>
  </p:sldMasterIdLst>
  <p:sldIdLst>
    <p:sldId id="256" r:id="rId2"/>
    <p:sldId id="257" r:id="rId3"/>
    <p:sldId id="258" r:id="rId4"/>
    <p:sldId id="272" r:id="rId5"/>
    <p:sldId id="259" r:id="rId6"/>
    <p:sldId id="260" r:id="rId7"/>
    <p:sldId id="261" r:id="rId8"/>
    <p:sldId id="262" r:id="rId9"/>
    <p:sldId id="288" r:id="rId10"/>
    <p:sldId id="289" r:id="rId11"/>
    <p:sldId id="264" r:id="rId12"/>
    <p:sldId id="263" r:id="rId13"/>
    <p:sldId id="270" r:id="rId14"/>
    <p:sldId id="271" r:id="rId15"/>
    <p:sldId id="274" r:id="rId16"/>
    <p:sldId id="275" r:id="rId17"/>
    <p:sldId id="273" r:id="rId18"/>
    <p:sldId id="276" r:id="rId19"/>
    <p:sldId id="277" r:id="rId20"/>
    <p:sldId id="278" r:id="rId21"/>
    <p:sldId id="279" r:id="rId22"/>
    <p:sldId id="280" r:id="rId23"/>
    <p:sldId id="281" r:id="rId24"/>
    <p:sldId id="282" r:id="rId25"/>
    <p:sldId id="283" r:id="rId26"/>
    <p:sldId id="285" r:id="rId27"/>
    <p:sldId id="284" r:id="rId28"/>
    <p:sldId id="265" r:id="rId29"/>
    <p:sldId id="266" r:id="rId30"/>
    <p:sldId id="267" r:id="rId31"/>
    <p:sldId id="268" r:id="rId32"/>
    <p:sldId id="269"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4" autoAdjust="0"/>
    <p:restoredTop sz="94660"/>
  </p:normalViewPr>
  <p:slideViewPr>
    <p:cSldViewPr snapToGrid="0">
      <p:cViewPr varScale="1">
        <p:scale>
          <a:sx n="128" d="100"/>
          <a:sy n="128" d="100"/>
        </p:scale>
        <p:origin x="32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pl-PL"/>
              <a:t>Kliknij, aby edytować styl</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B61BEF0D-F0BB-DE4B-95CE-6DB70DBA9567}" type="datetimeFigureOut">
              <a:rPr lang="en-US" smtClean="0"/>
              <a:pPr/>
              <a:t>4/13/24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0332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542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25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pl-PL"/>
              <a:t>Kliknij, aby edytować styl</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6001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pl-PL"/>
              <a:t>Kliknij, aby edytować styl</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051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pl-PL"/>
              <a:t>Kliknij, aby edytować styl</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3" name="Date Placeholder 2"/>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9389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pl-PL"/>
              <a:t>Kliknij, aby edytować styl</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3" name="Date Placeholder 2"/>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956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3337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B61BEF0D-F0BB-DE4B-95CE-6DB70DBA9567}" type="datetimeFigureOut">
              <a:rPr lang="en-US" smtClean="0"/>
              <a:pPr/>
              <a:t>4/13/24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294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584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pl-PL"/>
              <a:t>Kliknij, aby edytować styl</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B61BEF0D-F0BB-DE4B-95CE-6DB70DBA9567}" type="datetimeFigureOut">
              <a:rPr lang="en-US" smtClean="0"/>
              <a:pPr/>
              <a:t>4/13/24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8554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4769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pl-PL"/>
              <a:t>Kliknij, aby edytować styl</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685800" y="3132666"/>
            <a:ext cx="5311775" cy="3086019"/>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72200" y="3132666"/>
            <a:ext cx="5334000" cy="3086019"/>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1651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999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8688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pl-PL"/>
              <a:t>Kliknij, aby edytować styl</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5544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4/13/24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45458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61BEF0D-F0BB-DE4B-95CE-6DB70DBA9567}" type="datetimeFigureOut">
              <a:rPr lang="en-US" smtClean="0"/>
              <a:pPr/>
              <a:t>4/13/24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1641925"/>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966F7A-3A4F-41B2-8199-6BE7E56D83F9}"/>
              </a:ext>
            </a:extLst>
          </p:cNvPr>
          <p:cNvSpPr>
            <a:spLocks noGrp="1"/>
          </p:cNvSpPr>
          <p:nvPr>
            <p:ph type="ctrTitle"/>
          </p:nvPr>
        </p:nvSpPr>
        <p:spPr>
          <a:xfrm>
            <a:off x="284085" y="1473693"/>
            <a:ext cx="9337829" cy="3400457"/>
          </a:xfrm>
        </p:spPr>
        <p:txBody>
          <a:bodyPr>
            <a:normAutofit fontScale="90000"/>
          </a:bodyPr>
          <a:lstStyle/>
          <a:p>
            <a:pPr algn="ctr"/>
            <a:r>
              <a:rPr lang="pl-PL" dirty="0"/>
              <a:t>Wady zgryzu </a:t>
            </a:r>
            <a:br>
              <a:rPr lang="pl-PL" dirty="0"/>
            </a:br>
            <a:r>
              <a:rPr lang="pl-PL" dirty="0"/>
              <a:t>a / i  </a:t>
            </a:r>
            <a:br>
              <a:rPr lang="pl-PL" dirty="0"/>
            </a:br>
            <a:r>
              <a:rPr lang="pl-PL" dirty="0"/>
              <a:t>wady wymowy </a:t>
            </a:r>
            <a:br>
              <a:rPr lang="pl-PL" dirty="0"/>
            </a:br>
            <a:r>
              <a:rPr lang="pl-PL" sz="2800" dirty="0"/>
              <a:t>wspólne pole działań logopedów i ortodontów</a:t>
            </a:r>
            <a:r>
              <a:rPr lang="pl-PL" dirty="0"/>
              <a:t> </a:t>
            </a:r>
          </a:p>
        </p:txBody>
      </p:sp>
      <p:pic>
        <p:nvPicPr>
          <p:cNvPr id="4" name="Obraz 3">
            <a:extLst>
              <a:ext uri="{FF2B5EF4-FFF2-40B4-BE49-F238E27FC236}">
                <a16:creationId xmlns:a16="http://schemas.microsoft.com/office/drawing/2014/main" id="{416C91D7-ACB5-4995-9035-EABAB2CA04B8}"/>
              </a:ext>
            </a:extLst>
          </p:cNvPr>
          <p:cNvPicPr>
            <a:picLocks noChangeAspect="1"/>
          </p:cNvPicPr>
          <p:nvPr/>
        </p:nvPicPr>
        <p:blipFill>
          <a:blip r:embed="rId2"/>
          <a:stretch>
            <a:fillRect/>
          </a:stretch>
        </p:blipFill>
        <p:spPr>
          <a:xfrm>
            <a:off x="6720163" y="0"/>
            <a:ext cx="2901751" cy="1930983"/>
          </a:xfrm>
          <a:prstGeom prst="rect">
            <a:avLst/>
          </a:prstGeom>
        </p:spPr>
      </p:pic>
      <p:pic>
        <p:nvPicPr>
          <p:cNvPr id="7" name="Obraz 6">
            <a:extLst>
              <a:ext uri="{FF2B5EF4-FFF2-40B4-BE49-F238E27FC236}">
                <a16:creationId xmlns:a16="http://schemas.microsoft.com/office/drawing/2014/main" id="{0AD87083-CBC3-4294-BB8F-FB9BB8AE6AD7}"/>
              </a:ext>
            </a:extLst>
          </p:cNvPr>
          <p:cNvPicPr>
            <a:picLocks noChangeAspect="1"/>
          </p:cNvPicPr>
          <p:nvPr/>
        </p:nvPicPr>
        <p:blipFill>
          <a:blip r:embed="rId3"/>
          <a:stretch>
            <a:fillRect/>
          </a:stretch>
        </p:blipFill>
        <p:spPr>
          <a:xfrm>
            <a:off x="9621914" y="3610415"/>
            <a:ext cx="2572921" cy="2456797"/>
          </a:xfrm>
          <a:prstGeom prst="rect">
            <a:avLst/>
          </a:prstGeom>
        </p:spPr>
      </p:pic>
      <p:sp>
        <p:nvSpPr>
          <p:cNvPr id="3" name="Podtytuł 2">
            <a:extLst>
              <a:ext uri="{FF2B5EF4-FFF2-40B4-BE49-F238E27FC236}">
                <a16:creationId xmlns:a16="http://schemas.microsoft.com/office/drawing/2014/main" id="{7624039B-97F4-4408-A20A-24CE47513013}"/>
              </a:ext>
            </a:extLst>
          </p:cNvPr>
          <p:cNvSpPr>
            <a:spLocks noGrp="1"/>
          </p:cNvSpPr>
          <p:nvPr>
            <p:ph type="subTitle" idx="1"/>
          </p:nvPr>
        </p:nvSpPr>
        <p:spPr>
          <a:xfrm>
            <a:off x="228599" y="6064683"/>
            <a:ext cx="9448800" cy="685800"/>
          </a:xfrm>
        </p:spPr>
        <p:txBody>
          <a:bodyPr/>
          <a:lstStyle/>
          <a:p>
            <a:r>
              <a:rPr lang="pl-PL"/>
              <a:t>   Agnieszka </a:t>
            </a:r>
            <a:r>
              <a:rPr lang="pl-PL" dirty="0"/>
              <a:t>Spadło</a:t>
            </a:r>
          </a:p>
        </p:txBody>
      </p:sp>
      <p:pic>
        <p:nvPicPr>
          <p:cNvPr id="5" name="Obraz 4">
            <a:extLst>
              <a:ext uri="{FF2B5EF4-FFF2-40B4-BE49-F238E27FC236}">
                <a16:creationId xmlns:a16="http://schemas.microsoft.com/office/drawing/2014/main" id="{C401D76F-4622-488F-A99D-937A16E85611}"/>
              </a:ext>
            </a:extLst>
          </p:cNvPr>
          <p:cNvPicPr>
            <a:picLocks noChangeAspect="1"/>
          </p:cNvPicPr>
          <p:nvPr/>
        </p:nvPicPr>
        <p:blipFill>
          <a:blip r:embed="rId4"/>
          <a:stretch>
            <a:fillRect/>
          </a:stretch>
        </p:blipFill>
        <p:spPr>
          <a:xfrm>
            <a:off x="9177293" y="1584286"/>
            <a:ext cx="2730622" cy="2055874"/>
          </a:xfrm>
          <a:prstGeom prst="rect">
            <a:avLst/>
          </a:prstGeom>
        </p:spPr>
      </p:pic>
      <p:pic>
        <p:nvPicPr>
          <p:cNvPr id="6" name="Obraz 5">
            <a:extLst>
              <a:ext uri="{FF2B5EF4-FFF2-40B4-BE49-F238E27FC236}">
                <a16:creationId xmlns:a16="http://schemas.microsoft.com/office/drawing/2014/main" id="{F5C67F32-3E48-44C1-8A2B-5AB68E22C2C6}"/>
              </a:ext>
            </a:extLst>
          </p:cNvPr>
          <p:cNvPicPr>
            <a:picLocks noChangeAspect="1"/>
          </p:cNvPicPr>
          <p:nvPr/>
        </p:nvPicPr>
        <p:blipFill>
          <a:blip r:embed="rId5"/>
          <a:stretch>
            <a:fillRect/>
          </a:stretch>
        </p:blipFill>
        <p:spPr>
          <a:xfrm>
            <a:off x="7031854" y="4818526"/>
            <a:ext cx="3089428" cy="2055874"/>
          </a:xfrm>
          <a:prstGeom prst="rect">
            <a:avLst/>
          </a:prstGeom>
        </p:spPr>
      </p:pic>
    </p:spTree>
    <p:extLst>
      <p:ext uri="{BB962C8B-B14F-4D97-AF65-F5344CB8AC3E}">
        <p14:creationId xmlns:p14="http://schemas.microsoft.com/office/powerpoint/2010/main" val="3026724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06DE9E-4E3B-449E-8DC7-07CC29D5F008}"/>
              </a:ext>
            </a:extLst>
          </p:cNvPr>
          <p:cNvSpPr>
            <a:spLocks noGrp="1"/>
          </p:cNvSpPr>
          <p:nvPr>
            <p:ph type="title"/>
          </p:nvPr>
        </p:nvSpPr>
        <p:spPr/>
        <p:txBody>
          <a:bodyPr/>
          <a:lstStyle/>
          <a:p>
            <a:endParaRPr lang="pl-PL"/>
          </a:p>
        </p:txBody>
      </p:sp>
      <p:sp>
        <p:nvSpPr>
          <p:cNvPr id="3" name="Symbol zastępczy zawartości 2">
            <a:extLst>
              <a:ext uri="{FF2B5EF4-FFF2-40B4-BE49-F238E27FC236}">
                <a16:creationId xmlns:a16="http://schemas.microsoft.com/office/drawing/2014/main" id="{3BBB6C07-A9D6-4D43-BA62-89793BD2FB5A}"/>
              </a:ext>
            </a:extLst>
          </p:cNvPr>
          <p:cNvSpPr>
            <a:spLocks noGrp="1"/>
          </p:cNvSpPr>
          <p:nvPr>
            <p:ph idx="1"/>
          </p:nvPr>
        </p:nvSpPr>
        <p:spPr/>
        <p:txBody>
          <a:bodyPr/>
          <a:lstStyle/>
          <a:p>
            <a:r>
              <a:rPr lang="pl-PL" dirty="0"/>
              <a:t>Badania licznych autorów dowiodły, że wadliwe artykułowanie poszczególnych głosek ( przede wszystkim </a:t>
            </a:r>
            <a:r>
              <a:rPr lang="pl-PL" dirty="0" err="1"/>
              <a:t>dentalizowanych</a:t>
            </a:r>
            <a:r>
              <a:rPr lang="pl-PL" dirty="0"/>
              <a:t>, ale nie tylko) ma istotny związek z istnieniem wady zgryzu.</a:t>
            </a:r>
          </a:p>
          <a:p>
            <a:r>
              <a:rPr lang="pl-PL" dirty="0"/>
              <a:t>Większość osób z wadą zgryzu (81%) ma również wady wymowy.</a:t>
            </a:r>
          </a:p>
          <a:p>
            <a:r>
              <a:rPr lang="pl-PL" dirty="0"/>
              <a:t>U dzieci z zaburzeniami mowy cztery razy częściej diagnozuje się wady zgryzu, przetrwałe niemowlęce połykanie i częste infekcje górnych dróg oddechowych.</a:t>
            </a:r>
          </a:p>
        </p:txBody>
      </p:sp>
    </p:spTree>
    <p:extLst>
      <p:ext uri="{BB962C8B-B14F-4D97-AF65-F5344CB8AC3E}">
        <p14:creationId xmlns:p14="http://schemas.microsoft.com/office/powerpoint/2010/main" val="1992003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64BC66-F318-43A6-81D2-425D6174258F}"/>
              </a:ext>
            </a:extLst>
          </p:cNvPr>
          <p:cNvSpPr>
            <a:spLocks noGrp="1"/>
          </p:cNvSpPr>
          <p:nvPr>
            <p:ph type="title"/>
          </p:nvPr>
        </p:nvSpPr>
        <p:spPr>
          <a:xfrm>
            <a:off x="3952043" y="453654"/>
            <a:ext cx="8610600" cy="567277"/>
          </a:xfrm>
        </p:spPr>
        <p:txBody>
          <a:bodyPr>
            <a:normAutofit/>
          </a:bodyPr>
          <a:lstStyle/>
          <a:p>
            <a:pPr algn="ctr"/>
            <a:r>
              <a:rPr lang="pl-PL" sz="3200" dirty="0"/>
              <a:t>EPIDEMIOLOGIA WAD NARZĄDU ŻUCIA</a:t>
            </a:r>
          </a:p>
        </p:txBody>
      </p:sp>
      <p:sp>
        <p:nvSpPr>
          <p:cNvPr id="3" name="Symbol zastępczy zawartości 2">
            <a:extLst>
              <a:ext uri="{FF2B5EF4-FFF2-40B4-BE49-F238E27FC236}">
                <a16:creationId xmlns:a16="http://schemas.microsoft.com/office/drawing/2014/main" id="{2C858B8C-5379-4B63-A1CB-B06DC1055347}"/>
              </a:ext>
            </a:extLst>
          </p:cNvPr>
          <p:cNvSpPr>
            <a:spLocks noGrp="1"/>
          </p:cNvSpPr>
          <p:nvPr>
            <p:ph idx="1"/>
          </p:nvPr>
        </p:nvSpPr>
        <p:spPr>
          <a:xfrm>
            <a:off x="685800" y="1305017"/>
            <a:ext cx="10820400" cy="5308847"/>
          </a:xfrm>
        </p:spPr>
        <p:txBody>
          <a:bodyPr>
            <a:normAutofit fontScale="92500" lnSpcReduction="20000"/>
          </a:bodyPr>
          <a:lstStyle/>
          <a:p>
            <a:r>
              <a:rPr lang="pl-PL" dirty="0">
                <a:latin typeface="Google Sans"/>
                <a:cs typeface="Times New Roman" panose="02020603050405020304" pitchFamily="18" charset="0"/>
              </a:rPr>
              <a:t> W zależności od rodzaju wady, ośrodka, w którym było prowadzone badanie, wieku badanego i innych kryteriów podawane są różne dane częstotliwości występowania – od 50 do 70%. Po uwzględnieniu wad izolowanych (czyli na przykład zrotowany pojedynczy ząb) ta wartość może wzrosnąć do 81%.</a:t>
            </a:r>
          </a:p>
          <a:p>
            <a:pPr marL="0" indent="0">
              <a:buNone/>
            </a:pPr>
            <a:endParaRPr lang="pl-PL" dirty="0">
              <a:latin typeface="Google Sans"/>
              <a:cs typeface="Times New Roman" panose="02020603050405020304" pitchFamily="18" charset="0"/>
            </a:endParaRPr>
          </a:p>
          <a:p>
            <a:r>
              <a:rPr lang="pl-PL" dirty="0">
                <a:latin typeface="Google Sans"/>
                <a:cs typeface="Times New Roman" panose="02020603050405020304" pitchFamily="18" charset="0"/>
              </a:rPr>
              <a:t>We wszystkich okresach rozwojowych liczba wad o charakterze nabytym jest większa od liczby wad wrodzonych. </a:t>
            </a:r>
            <a:br>
              <a:rPr lang="pl-PL" dirty="0">
                <a:latin typeface="Google Sans"/>
                <a:cs typeface="Times New Roman" panose="02020603050405020304" pitchFamily="18" charset="0"/>
              </a:rPr>
            </a:br>
            <a:r>
              <a:rPr lang="pl-PL" dirty="0">
                <a:latin typeface="Google Sans"/>
                <a:cs typeface="Times New Roman" panose="02020603050405020304" pitchFamily="18" charset="0"/>
              </a:rPr>
              <a:t>U dzieci w wieku przedszkolnym dominują wady z grupy </a:t>
            </a:r>
            <a:r>
              <a:rPr lang="pl-PL" dirty="0" err="1">
                <a:latin typeface="Google Sans"/>
                <a:cs typeface="Times New Roman" panose="02020603050405020304" pitchFamily="18" charset="0"/>
              </a:rPr>
              <a:t>tyłozgryzów</a:t>
            </a:r>
            <a:r>
              <a:rPr lang="pl-PL" dirty="0">
                <a:latin typeface="Google Sans"/>
                <a:cs typeface="Times New Roman" panose="02020603050405020304" pitchFamily="18" charset="0"/>
              </a:rPr>
              <a:t>, których przyczyną są na ogół dysfunkcje i </a:t>
            </a:r>
            <a:r>
              <a:rPr lang="pl-PL" dirty="0" err="1">
                <a:latin typeface="Google Sans"/>
                <a:cs typeface="Times New Roman" panose="02020603050405020304" pitchFamily="18" charset="0"/>
              </a:rPr>
              <a:t>parafunkcje</a:t>
            </a:r>
            <a:r>
              <a:rPr lang="pl-PL" dirty="0">
                <a:latin typeface="Google Sans"/>
                <a:cs typeface="Times New Roman" panose="02020603050405020304" pitchFamily="18" charset="0"/>
              </a:rPr>
              <a:t>. W wieku szkolnym zwiększa się liczba dzieci z nieprawidłowościami zębowymi, które są często skutkiem przedwczesnych ekstrakcji zębów mlecznych w wyniku powikłań próchnicy.</a:t>
            </a:r>
            <a:br>
              <a:rPr lang="pl-PL" dirty="0">
                <a:latin typeface="Google Sans"/>
                <a:cs typeface="Times New Roman" panose="02020603050405020304" pitchFamily="18" charset="0"/>
              </a:rPr>
            </a:br>
            <a:endParaRPr lang="pl-PL" dirty="0">
              <a:latin typeface="Google Sans"/>
              <a:cs typeface="Times New Roman" panose="02020603050405020304" pitchFamily="18" charset="0"/>
            </a:endParaRPr>
          </a:p>
          <a:p>
            <a:r>
              <a:rPr lang="pl-PL" dirty="0">
                <a:latin typeface="Google Sans"/>
                <a:cs typeface="Times New Roman" panose="02020603050405020304" pitchFamily="18" charset="0"/>
              </a:rPr>
              <a:t>Przypadki „ bez wady zgryzu” – z niewielkimi odchyleniami od normy morfologiczno- czynnościowej, nie mającymi wpływu na czynnościową wydolność narządu żucia. Badania wykazały bardzo mały odsetek idealnej normy zgryzowej (około 10%).  </a:t>
            </a:r>
          </a:p>
          <a:p>
            <a:endParaRPr lang="pl-PL" dirty="0">
              <a:latin typeface="Google Sans"/>
              <a:cs typeface="Times New Roman" panose="02020603050405020304" pitchFamily="18" charset="0"/>
            </a:endParaRPr>
          </a:p>
          <a:p>
            <a:r>
              <a:rPr lang="pl-PL" dirty="0">
                <a:latin typeface="Google Sans"/>
                <a:cs typeface="Times New Roman" panose="02020603050405020304" pitchFamily="18" charset="0"/>
              </a:rPr>
              <a:t>Najczęściej występują wady dotylne (45% wszystkich wad). Wady pionowe (zgryzy otwarte i zgryzy głębokie) od 25 do 30%. Wady poprzeczne stanowią 12–14%, a wady </a:t>
            </a:r>
            <a:r>
              <a:rPr lang="pl-PL" dirty="0" err="1">
                <a:latin typeface="Google Sans"/>
                <a:cs typeface="Times New Roman" panose="02020603050405020304" pitchFamily="18" charset="0"/>
              </a:rPr>
              <a:t>doprzednie</a:t>
            </a:r>
            <a:r>
              <a:rPr lang="pl-PL" dirty="0">
                <a:latin typeface="Google Sans"/>
                <a:cs typeface="Times New Roman" panose="02020603050405020304" pitchFamily="18" charset="0"/>
              </a:rPr>
              <a:t> około 9% wszystkich wad zgryzu.</a:t>
            </a:r>
            <a:br>
              <a:rPr lang="pl-PL" dirty="0">
                <a:latin typeface="Google Sans"/>
                <a:cs typeface="Times New Roman" panose="02020603050405020304" pitchFamily="18" charset="0"/>
              </a:rPr>
            </a:br>
            <a:endParaRPr lang="pl-PL" dirty="0">
              <a:latin typeface="Google Sans"/>
              <a:cs typeface="Times New Roman" panose="02020603050405020304" pitchFamily="18" charset="0"/>
            </a:endParaRPr>
          </a:p>
        </p:txBody>
      </p:sp>
    </p:spTree>
    <p:extLst>
      <p:ext uri="{BB962C8B-B14F-4D97-AF65-F5344CB8AC3E}">
        <p14:creationId xmlns:p14="http://schemas.microsoft.com/office/powerpoint/2010/main" val="3702886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113C7B-3DB9-4B76-A5C6-ACE42E4D0652}"/>
              </a:ext>
            </a:extLst>
          </p:cNvPr>
          <p:cNvSpPr>
            <a:spLocks noGrp="1"/>
          </p:cNvSpPr>
          <p:nvPr>
            <p:ph type="title"/>
          </p:nvPr>
        </p:nvSpPr>
        <p:spPr>
          <a:xfrm>
            <a:off x="2895600" y="764373"/>
            <a:ext cx="8610600" cy="620544"/>
          </a:xfrm>
        </p:spPr>
        <p:txBody>
          <a:bodyPr>
            <a:normAutofit/>
          </a:bodyPr>
          <a:lstStyle/>
          <a:p>
            <a:pPr algn="ctr"/>
            <a:r>
              <a:rPr lang="pl-PL" sz="3200" dirty="0"/>
              <a:t>Przyczyny powstawania wad zgryzu</a:t>
            </a:r>
          </a:p>
        </p:txBody>
      </p:sp>
      <p:sp>
        <p:nvSpPr>
          <p:cNvPr id="3" name="Symbol zastępczy zawartości 2">
            <a:extLst>
              <a:ext uri="{FF2B5EF4-FFF2-40B4-BE49-F238E27FC236}">
                <a16:creationId xmlns:a16="http://schemas.microsoft.com/office/drawing/2014/main" id="{2DEE2C0A-E5B2-48FB-BA04-C4F59BECF547}"/>
              </a:ext>
            </a:extLst>
          </p:cNvPr>
          <p:cNvSpPr>
            <a:spLocks noGrp="1"/>
          </p:cNvSpPr>
          <p:nvPr>
            <p:ph idx="1"/>
          </p:nvPr>
        </p:nvSpPr>
        <p:spPr>
          <a:xfrm>
            <a:off x="526002" y="1615736"/>
            <a:ext cx="10739761" cy="5397623"/>
          </a:xfrm>
        </p:spPr>
        <p:txBody>
          <a:bodyPr>
            <a:normAutofit fontScale="62500" lnSpcReduction="20000"/>
          </a:bodyPr>
          <a:lstStyle/>
          <a:p>
            <a:pPr marL="0" indent="0">
              <a:buNone/>
            </a:pPr>
            <a:r>
              <a:rPr lang="pl-PL" sz="2600" b="1" dirty="0">
                <a:latin typeface="Google Sans"/>
              </a:rPr>
              <a:t>ETIOLOGIA WAD NARZĄDU ŻUCIA</a:t>
            </a:r>
          </a:p>
          <a:p>
            <a:pPr marL="0" indent="0">
              <a:buNone/>
            </a:pPr>
            <a:r>
              <a:rPr lang="pl-PL" sz="2600" dirty="0">
                <a:latin typeface="Google Sans"/>
              </a:rPr>
              <a:t>    Czynniki zaburzające prawidłowy rozwój narządu żucia :</a:t>
            </a:r>
          </a:p>
          <a:p>
            <a:pPr marL="0" indent="0">
              <a:buNone/>
            </a:pPr>
            <a:r>
              <a:rPr lang="pl-PL" sz="2600" dirty="0">
                <a:latin typeface="Google Sans"/>
              </a:rPr>
              <a:t>1. wewnątrz- i zewnątrzpochodne działające na zarodek lub płód :</a:t>
            </a:r>
          </a:p>
          <a:p>
            <a:pPr marL="0" indent="0">
              <a:buNone/>
            </a:pPr>
            <a:r>
              <a:rPr lang="pl-PL" sz="2600" dirty="0">
                <a:latin typeface="Google Sans"/>
              </a:rPr>
              <a:t>   - dziedziczne , uwarunkowane genetycznie ( około 20%)</a:t>
            </a:r>
          </a:p>
          <a:p>
            <a:pPr marL="0" indent="0">
              <a:buNone/>
            </a:pPr>
            <a:r>
              <a:rPr lang="pl-PL" sz="2600" dirty="0">
                <a:latin typeface="Google Sans"/>
              </a:rPr>
              <a:t>   - działające w okresie morfogenezy, poprzez ustrój matki (choroby wirusowe, niedobór lub nadmiar witamin, przyjmowanie </a:t>
            </a:r>
            <a:br>
              <a:rPr lang="pl-PL" sz="2600" dirty="0">
                <a:latin typeface="Google Sans"/>
              </a:rPr>
            </a:br>
            <a:r>
              <a:rPr lang="pl-PL" sz="2600" dirty="0">
                <a:latin typeface="Google Sans"/>
              </a:rPr>
              <a:t>     niektórych leków, złe warunki pracy i bytowe, palenie papierosów, promieniowanie jonizujące)</a:t>
            </a:r>
          </a:p>
          <a:p>
            <a:pPr marL="0" indent="0">
              <a:buNone/>
            </a:pPr>
            <a:r>
              <a:rPr lang="pl-PL" sz="2600" dirty="0">
                <a:latin typeface="Google Sans"/>
              </a:rPr>
              <a:t>   - </a:t>
            </a:r>
            <a:r>
              <a:rPr lang="pl-PL" sz="2600" dirty="0" err="1">
                <a:latin typeface="Google Sans"/>
              </a:rPr>
              <a:t>endokrynopatie</a:t>
            </a:r>
            <a:r>
              <a:rPr lang="pl-PL" sz="2600" dirty="0">
                <a:latin typeface="Google Sans"/>
              </a:rPr>
              <a:t> (zaburzenia hormonalne, najczęściej dotyczą pracy tarczycy)</a:t>
            </a:r>
          </a:p>
          <a:p>
            <a:pPr marL="0" indent="0">
              <a:buNone/>
            </a:pPr>
            <a:r>
              <a:rPr lang="pl-PL" sz="2600" dirty="0">
                <a:latin typeface="Google Sans"/>
              </a:rPr>
              <a:t>Wady zgryzu mogą pochodzić także z ucisku wewnątrzmacicznego, wadliwego ułożenia płodu i porodu kleszczowego oraz </a:t>
            </a:r>
            <a:r>
              <a:rPr lang="pl-PL" sz="2600" dirty="0" err="1">
                <a:latin typeface="Google Sans"/>
              </a:rPr>
              <a:t>twarzyczkowego</a:t>
            </a:r>
            <a:r>
              <a:rPr lang="pl-PL" sz="2600" dirty="0">
                <a:latin typeface="Google Sans"/>
              </a:rPr>
              <a:t>.</a:t>
            </a:r>
            <a:br>
              <a:rPr lang="pl-PL" sz="2600" dirty="0">
                <a:latin typeface="Google Sans"/>
              </a:rPr>
            </a:br>
            <a:endParaRPr lang="pl-PL" sz="2600" dirty="0">
              <a:latin typeface="Google Sans"/>
            </a:endParaRPr>
          </a:p>
          <a:p>
            <a:pPr marL="0" indent="0">
              <a:buNone/>
            </a:pPr>
            <a:r>
              <a:rPr lang="pl-PL" sz="2600" dirty="0">
                <a:latin typeface="Google Sans"/>
              </a:rPr>
              <a:t> 2. zewnątrzpochodne, działające w życiu pozapłodowym :</a:t>
            </a:r>
          </a:p>
          <a:p>
            <a:pPr marL="0" indent="0">
              <a:buNone/>
            </a:pPr>
            <a:r>
              <a:rPr lang="pl-PL" sz="2600" dirty="0">
                <a:latin typeface="Google Sans"/>
              </a:rPr>
              <a:t>   - dysfunkcje ( nieprawidłowe połykanie, oddychanie, żucie, mowa, nieprawidłowa pozycja dziecka w czasie snu i karmienia,   </a:t>
            </a:r>
            <a:br>
              <a:rPr lang="pl-PL" sz="2600" dirty="0">
                <a:latin typeface="Google Sans"/>
              </a:rPr>
            </a:br>
            <a:r>
              <a:rPr lang="pl-PL" sz="2600" dirty="0">
                <a:latin typeface="Google Sans"/>
              </a:rPr>
              <a:t>     wady postawy )</a:t>
            </a:r>
          </a:p>
          <a:p>
            <a:pPr marL="0" indent="0">
              <a:buNone/>
            </a:pPr>
            <a:r>
              <a:rPr lang="pl-PL" sz="2600" dirty="0">
                <a:latin typeface="Google Sans"/>
              </a:rPr>
              <a:t>   - </a:t>
            </a:r>
            <a:r>
              <a:rPr lang="pl-PL" sz="2600" dirty="0" err="1">
                <a:latin typeface="Google Sans"/>
              </a:rPr>
              <a:t>parafunkcje</a:t>
            </a:r>
            <a:r>
              <a:rPr lang="pl-PL" sz="2600" dirty="0">
                <a:latin typeface="Google Sans"/>
              </a:rPr>
              <a:t> ( czynności nietypowe, czyli szkodliwe nawyki: ssanie smoczka, palca, obgryzanie paznokci, ołówków, </a:t>
            </a:r>
            <a:r>
              <a:rPr lang="pl-PL" sz="2600" dirty="0" err="1">
                <a:latin typeface="Google Sans"/>
              </a:rPr>
              <a:t>bruksizm</a:t>
            </a:r>
            <a:r>
              <a:rPr lang="pl-PL" sz="2600" dirty="0">
                <a:latin typeface="Google Sans"/>
              </a:rPr>
              <a:t> –    </a:t>
            </a:r>
            <a:br>
              <a:rPr lang="pl-PL" sz="2600" dirty="0">
                <a:latin typeface="Google Sans"/>
              </a:rPr>
            </a:br>
            <a:r>
              <a:rPr lang="pl-PL" sz="2600" dirty="0">
                <a:latin typeface="Google Sans"/>
              </a:rPr>
              <a:t>     zgrzytanie zębami )</a:t>
            </a:r>
          </a:p>
          <a:p>
            <a:pPr marL="0" indent="0">
              <a:buNone/>
            </a:pPr>
            <a:r>
              <a:rPr lang="pl-PL" sz="2600" dirty="0">
                <a:latin typeface="Google Sans"/>
              </a:rPr>
              <a:t>   - próchnica zębów </a:t>
            </a:r>
          </a:p>
          <a:p>
            <a:pPr marL="0" indent="0">
              <a:buNone/>
            </a:pPr>
            <a:r>
              <a:rPr lang="pl-PL" sz="2600" dirty="0">
                <a:latin typeface="Google Sans"/>
              </a:rPr>
              <a:t>   - urazy w obrębie układu </a:t>
            </a:r>
            <a:r>
              <a:rPr lang="pl-PL" sz="2600" dirty="0" err="1">
                <a:latin typeface="Google Sans"/>
              </a:rPr>
              <a:t>stomatognatycznego</a:t>
            </a:r>
            <a:endParaRPr lang="pl-PL" sz="2600" dirty="0">
              <a:latin typeface="Google Sans"/>
            </a:endParaRPr>
          </a:p>
          <a:p>
            <a:pPr marL="0" indent="0">
              <a:buNone/>
            </a:pPr>
            <a:r>
              <a:rPr lang="pl-PL" sz="2600" dirty="0">
                <a:latin typeface="Google Sans"/>
              </a:rPr>
              <a:t>   - choroby ogólne organizmu ( krzywica, zapalenie ślinianek ). </a:t>
            </a:r>
          </a:p>
          <a:p>
            <a:pPr marL="0" indent="0">
              <a:buNone/>
            </a:pPr>
            <a:br>
              <a:rPr lang="pl-PL" sz="2600" b="1" dirty="0">
                <a:latin typeface="Google Sans"/>
              </a:rPr>
            </a:br>
            <a:r>
              <a:rPr lang="pl-PL" sz="2600" b="1" dirty="0">
                <a:latin typeface="Google Sans"/>
              </a:rPr>
              <a:t>Około 80% wad zgryzu wywołują czynniki zewnętrzne.</a:t>
            </a:r>
          </a:p>
          <a:p>
            <a:pPr marL="0" indent="0">
              <a:buNone/>
            </a:pPr>
            <a:endParaRPr lang="pl-PL" sz="2600" dirty="0">
              <a:latin typeface="Google Sans"/>
            </a:endParaRPr>
          </a:p>
          <a:p>
            <a:endParaRPr lang="pl-PL" dirty="0"/>
          </a:p>
        </p:txBody>
      </p:sp>
    </p:spTree>
    <p:extLst>
      <p:ext uri="{BB962C8B-B14F-4D97-AF65-F5344CB8AC3E}">
        <p14:creationId xmlns:p14="http://schemas.microsoft.com/office/powerpoint/2010/main" val="1030430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D71C925-2E86-48EA-B853-3EC80C1D3FE1}"/>
              </a:ext>
            </a:extLst>
          </p:cNvPr>
          <p:cNvSpPr>
            <a:spLocks noGrp="1"/>
          </p:cNvSpPr>
          <p:nvPr>
            <p:ph type="title"/>
          </p:nvPr>
        </p:nvSpPr>
        <p:spPr/>
        <p:txBody>
          <a:bodyPr>
            <a:normAutofit fontScale="90000"/>
          </a:bodyPr>
          <a:lstStyle/>
          <a:p>
            <a:r>
              <a:rPr lang="pl-PL" dirty="0"/>
              <a:t>WSPÓŁZALEŻNOŚĆ MIĘDZY WADAMI ZGRYZU A WADAMI WYMOWY</a:t>
            </a:r>
            <a:br>
              <a:rPr lang="pl-PL" dirty="0"/>
            </a:br>
            <a:endParaRPr lang="pl-PL" dirty="0"/>
          </a:p>
        </p:txBody>
      </p:sp>
      <p:sp>
        <p:nvSpPr>
          <p:cNvPr id="3" name="Symbol zastępczy zawartości 2">
            <a:extLst>
              <a:ext uri="{FF2B5EF4-FFF2-40B4-BE49-F238E27FC236}">
                <a16:creationId xmlns:a16="http://schemas.microsoft.com/office/drawing/2014/main" id="{CA097F6A-20C3-4EF3-8948-B1855313BCA3}"/>
              </a:ext>
            </a:extLst>
          </p:cNvPr>
          <p:cNvSpPr>
            <a:spLocks noGrp="1"/>
          </p:cNvSpPr>
          <p:nvPr>
            <p:ph idx="1"/>
          </p:nvPr>
        </p:nvSpPr>
        <p:spPr/>
        <p:txBody>
          <a:bodyPr>
            <a:normAutofit/>
          </a:bodyPr>
          <a:lstStyle/>
          <a:p>
            <a:pPr marL="0" indent="0">
              <a:buNone/>
            </a:pPr>
            <a:r>
              <a:rPr lang="pl-PL" dirty="0"/>
              <a:t>Poglądy na temat wzajemnego uwarunkowania wad zgryzu i wad wymowy:</a:t>
            </a:r>
          </a:p>
          <a:p>
            <a:pPr marL="0" indent="0">
              <a:buNone/>
            </a:pPr>
            <a:endParaRPr lang="pl-PL" dirty="0"/>
          </a:p>
          <a:p>
            <a:pPr marL="0" indent="0">
              <a:buNone/>
            </a:pPr>
            <a:r>
              <a:rPr lang="pl-PL" dirty="0"/>
              <a:t>1. Wady wymowy (seplenienie ) są przyczyną wad zgryzu.</a:t>
            </a:r>
          </a:p>
          <a:p>
            <a:pPr marL="0" indent="0">
              <a:buNone/>
            </a:pPr>
            <a:r>
              <a:rPr lang="pl-PL" dirty="0"/>
              <a:t>2. Wady zgryzu są przyczyną seplenienia.</a:t>
            </a:r>
          </a:p>
          <a:p>
            <a:pPr marL="0" indent="0">
              <a:buNone/>
            </a:pPr>
            <a:r>
              <a:rPr lang="pl-PL" dirty="0"/>
              <a:t>3. Nie ma prostej współzależności, natomiast istnieją czynniki etiologiczne</a:t>
            </a:r>
            <a:br>
              <a:rPr lang="pl-PL" dirty="0"/>
            </a:br>
            <a:r>
              <a:rPr lang="pl-PL" dirty="0"/>
              <a:t>    współdziałające w wytwarzaniu obu wad (cyt. wg B. Mackiewicza za    </a:t>
            </a:r>
            <a:br>
              <a:rPr lang="pl-PL" dirty="0"/>
            </a:br>
            <a:r>
              <a:rPr lang="pl-PL" dirty="0"/>
              <a:t>    </a:t>
            </a:r>
            <a:r>
              <a:rPr lang="pl-PL" dirty="0" err="1"/>
              <a:t>A.Orlik</a:t>
            </a:r>
            <a:r>
              <a:rPr lang="pl-PL" dirty="0"/>
              <a:t>- Grzybowską).</a:t>
            </a:r>
          </a:p>
        </p:txBody>
      </p:sp>
    </p:spTree>
    <p:extLst>
      <p:ext uri="{BB962C8B-B14F-4D97-AF65-F5344CB8AC3E}">
        <p14:creationId xmlns:p14="http://schemas.microsoft.com/office/powerpoint/2010/main" val="1686514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8CAD9C2D-DCE4-4B3A-8E10-C6AD1553E0E3}"/>
              </a:ext>
            </a:extLst>
          </p:cNvPr>
          <p:cNvSpPr/>
          <p:nvPr/>
        </p:nvSpPr>
        <p:spPr>
          <a:xfrm>
            <a:off x="346229" y="811736"/>
            <a:ext cx="11845771" cy="6001643"/>
          </a:xfrm>
          <a:prstGeom prst="rect">
            <a:avLst/>
          </a:prstGeom>
        </p:spPr>
        <p:txBody>
          <a:bodyPr wrap="square">
            <a:spAutoFit/>
          </a:bodyPr>
          <a:lstStyle/>
          <a:p>
            <a:r>
              <a:rPr lang="pl-PL" sz="2000" dirty="0">
                <a:latin typeface="Google Sans"/>
              </a:rPr>
              <a:t>                                              Narząd żucia stanowi ważny element obwodowy narządu mowy biorący </a:t>
            </a:r>
            <a:br>
              <a:rPr lang="pl-PL" sz="2000" dirty="0">
                <a:latin typeface="Google Sans"/>
              </a:rPr>
            </a:br>
            <a:r>
              <a:rPr lang="pl-PL" sz="2000" dirty="0">
                <a:latin typeface="Google Sans"/>
              </a:rPr>
              <a:t>                                              udział w powstawaniu głosek.</a:t>
            </a:r>
          </a:p>
          <a:p>
            <a:endParaRPr lang="pl-PL" sz="2000" u="sng" dirty="0">
              <a:latin typeface="Google Sans"/>
            </a:endParaRPr>
          </a:p>
          <a:p>
            <a:r>
              <a:rPr lang="pl-PL" u="sng" dirty="0">
                <a:latin typeface="Google Sans"/>
              </a:rPr>
              <a:t>Zaburzenia mowy mogą być spowodowane między innymi:</a:t>
            </a:r>
          </a:p>
          <a:p>
            <a:pPr marL="342900" indent="-342900">
              <a:buAutoNum type="arabicPeriod"/>
            </a:pPr>
            <a:r>
              <a:rPr lang="pl-PL" dirty="0">
                <a:latin typeface="Google Sans"/>
              </a:rPr>
              <a:t>uszkodzeniami w zakresie narządu artykulacyjnego</a:t>
            </a:r>
          </a:p>
          <a:p>
            <a:r>
              <a:rPr lang="pl-PL" dirty="0">
                <a:latin typeface="Google Sans"/>
              </a:rPr>
              <a:t>- warg – </a:t>
            </a:r>
            <a:r>
              <a:rPr lang="pl-PL" dirty="0" err="1">
                <a:latin typeface="Google Sans"/>
              </a:rPr>
              <a:t>dysglossia</a:t>
            </a:r>
            <a:r>
              <a:rPr lang="pl-PL" dirty="0">
                <a:latin typeface="Google Sans"/>
              </a:rPr>
              <a:t> </a:t>
            </a:r>
            <a:r>
              <a:rPr lang="pl-PL" dirty="0" err="1">
                <a:latin typeface="Google Sans"/>
              </a:rPr>
              <a:t>labialis</a:t>
            </a:r>
            <a:endParaRPr lang="pl-PL" dirty="0">
              <a:latin typeface="Google Sans"/>
            </a:endParaRPr>
          </a:p>
          <a:p>
            <a:r>
              <a:rPr lang="pl-PL" dirty="0">
                <a:latin typeface="Google Sans"/>
              </a:rPr>
              <a:t>- zębów – </a:t>
            </a:r>
            <a:r>
              <a:rPr lang="pl-PL" dirty="0" err="1">
                <a:latin typeface="Google Sans"/>
              </a:rPr>
              <a:t>dysglossia</a:t>
            </a:r>
            <a:r>
              <a:rPr lang="pl-PL" dirty="0">
                <a:latin typeface="Google Sans"/>
              </a:rPr>
              <a:t> </a:t>
            </a:r>
            <a:r>
              <a:rPr lang="pl-PL" dirty="0" err="1">
                <a:latin typeface="Google Sans"/>
              </a:rPr>
              <a:t>dentalis</a:t>
            </a:r>
            <a:endParaRPr lang="pl-PL" dirty="0">
              <a:latin typeface="Google Sans"/>
            </a:endParaRPr>
          </a:p>
          <a:p>
            <a:r>
              <a:rPr lang="pl-PL" dirty="0">
                <a:latin typeface="Google Sans"/>
              </a:rPr>
              <a:t>- języka – </a:t>
            </a:r>
            <a:r>
              <a:rPr lang="pl-PL" dirty="0" err="1">
                <a:latin typeface="Google Sans"/>
              </a:rPr>
              <a:t>dysglossia</a:t>
            </a:r>
            <a:r>
              <a:rPr lang="pl-PL" dirty="0">
                <a:latin typeface="Google Sans"/>
              </a:rPr>
              <a:t> </a:t>
            </a:r>
            <a:r>
              <a:rPr lang="pl-PL" dirty="0" err="1">
                <a:latin typeface="Google Sans"/>
              </a:rPr>
              <a:t>lingualis</a:t>
            </a:r>
            <a:endParaRPr lang="pl-PL" dirty="0">
              <a:latin typeface="Google Sans"/>
            </a:endParaRPr>
          </a:p>
          <a:p>
            <a:r>
              <a:rPr lang="pl-PL" dirty="0">
                <a:latin typeface="Google Sans"/>
              </a:rPr>
              <a:t>- podniebienia twardego i miękkiego – </a:t>
            </a:r>
            <a:r>
              <a:rPr lang="pl-PL" dirty="0" err="1">
                <a:latin typeface="Google Sans"/>
              </a:rPr>
              <a:t>dysglossia</a:t>
            </a:r>
            <a:r>
              <a:rPr lang="pl-PL" dirty="0">
                <a:latin typeface="Google Sans"/>
              </a:rPr>
              <a:t> </a:t>
            </a:r>
            <a:r>
              <a:rPr lang="pl-PL" dirty="0" err="1">
                <a:latin typeface="Google Sans"/>
              </a:rPr>
              <a:t>palatalis</a:t>
            </a:r>
            <a:endParaRPr lang="pl-PL" dirty="0">
              <a:latin typeface="Google Sans"/>
            </a:endParaRPr>
          </a:p>
          <a:p>
            <a:pPr marL="285750" indent="-285750">
              <a:buFontTx/>
              <a:buChar char="-"/>
            </a:pPr>
            <a:endParaRPr lang="pl-PL" dirty="0">
              <a:latin typeface="Google Sans"/>
            </a:endParaRPr>
          </a:p>
          <a:p>
            <a:r>
              <a:rPr lang="pl-PL" dirty="0">
                <a:latin typeface="Google Sans"/>
              </a:rPr>
              <a:t>2. niesprawnością mięśni artykulacyjnych</a:t>
            </a:r>
          </a:p>
          <a:p>
            <a:endParaRPr lang="pl-PL" dirty="0">
              <a:latin typeface="Google Sans"/>
            </a:endParaRPr>
          </a:p>
          <a:p>
            <a:r>
              <a:rPr lang="pl-PL" dirty="0">
                <a:latin typeface="Google Sans"/>
              </a:rPr>
              <a:t>3. upośledzeniem słuchu</a:t>
            </a:r>
          </a:p>
          <a:p>
            <a:r>
              <a:rPr lang="pl-PL" dirty="0">
                <a:latin typeface="Google Sans"/>
              </a:rPr>
              <a:t>(wg </a:t>
            </a:r>
            <a:r>
              <a:rPr lang="pl-PL" dirty="0" err="1">
                <a:latin typeface="Google Sans"/>
              </a:rPr>
              <a:t>Z.Pawłowskiego</a:t>
            </a:r>
            <a:r>
              <a:rPr lang="pl-PL" dirty="0">
                <a:latin typeface="Google Sans"/>
              </a:rPr>
              <a:t>: „Integracja narządu żucia z obwodowym    </a:t>
            </a:r>
            <a:br>
              <a:rPr lang="pl-PL" dirty="0">
                <a:latin typeface="Google Sans"/>
              </a:rPr>
            </a:br>
            <a:r>
              <a:rPr lang="pl-PL" dirty="0">
                <a:latin typeface="Google Sans"/>
              </a:rPr>
              <a:t> narządem mowy” w „Fizjologii narządu żucia” pod red. </a:t>
            </a:r>
            <a:r>
              <a:rPr lang="pl-PL" dirty="0" err="1">
                <a:latin typeface="Google Sans"/>
              </a:rPr>
              <a:t>O.Grosfeldowej</a:t>
            </a:r>
            <a:r>
              <a:rPr lang="pl-PL" dirty="0">
                <a:latin typeface="Google Sans"/>
              </a:rPr>
              <a:t>).</a:t>
            </a:r>
          </a:p>
          <a:p>
            <a:endParaRPr lang="pl-PL" dirty="0">
              <a:latin typeface="Google Sans"/>
            </a:endParaRPr>
          </a:p>
          <a:p>
            <a:r>
              <a:rPr lang="pl-PL" dirty="0">
                <a:latin typeface="Google Sans"/>
              </a:rPr>
              <a:t>Wadliwość artykulacyjna i anomalie zgryzowe mają wspólną genezę w niewłaściwej funkcji</a:t>
            </a:r>
          </a:p>
          <a:p>
            <a:r>
              <a:rPr lang="pl-PL" dirty="0">
                <a:latin typeface="Google Sans"/>
              </a:rPr>
              <a:t>języka wynikającej z zaburzonego przebiegu podstawowych czynności fizjologicznych -</a:t>
            </a:r>
          </a:p>
          <a:p>
            <a:r>
              <a:rPr lang="pl-PL" dirty="0">
                <a:latin typeface="Google Sans"/>
              </a:rPr>
              <a:t>ssania, połykania, żucia i oddychania ( np. wypychanie języka do przodu w inicjującej fazie</a:t>
            </a:r>
          </a:p>
          <a:p>
            <a:r>
              <a:rPr lang="pl-PL" dirty="0">
                <a:latin typeface="Google Sans"/>
              </a:rPr>
              <a:t>połykania pokarmu, infantylne połykanie, dziedziczony lub wrodzony brak tendencji do</a:t>
            </a:r>
          </a:p>
          <a:p>
            <a:r>
              <a:rPr lang="pl-PL" dirty="0">
                <a:latin typeface="Google Sans"/>
              </a:rPr>
              <a:t>pionizowania języka ( wg </a:t>
            </a:r>
            <a:r>
              <a:rPr lang="pl-PL" dirty="0" err="1">
                <a:latin typeface="Google Sans"/>
              </a:rPr>
              <a:t>B.Mackiewicza</a:t>
            </a:r>
            <a:r>
              <a:rPr lang="pl-PL" dirty="0">
                <a:latin typeface="Google Sans"/>
              </a:rPr>
              <a:t> , </a:t>
            </a:r>
            <a:r>
              <a:rPr lang="pl-PL" dirty="0" err="1">
                <a:latin typeface="Google Sans"/>
              </a:rPr>
              <a:t>B.Rocławskiego</a:t>
            </a:r>
            <a:r>
              <a:rPr lang="pl-PL" dirty="0">
                <a:latin typeface="Google Sans"/>
              </a:rPr>
              <a:t>, </a:t>
            </a:r>
            <a:r>
              <a:rPr lang="pl-PL" dirty="0" err="1">
                <a:latin typeface="Google Sans"/>
              </a:rPr>
              <a:t>I.Styczek</a:t>
            </a:r>
            <a:r>
              <a:rPr lang="pl-PL" dirty="0">
                <a:latin typeface="Google Sans"/>
              </a:rPr>
              <a:t> , </a:t>
            </a:r>
            <a:r>
              <a:rPr lang="pl-PL" dirty="0" err="1">
                <a:latin typeface="Google Sans"/>
              </a:rPr>
              <a:t>A.Pruszewicza</a:t>
            </a:r>
            <a:r>
              <a:rPr lang="pl-PL" dirty="0">
                <a:latin typeface="Google Sans"/>
              </a:rPr>
              <a:t> ).</a:t>
            </a:r>
          </a:p>
        </p:txBody>
      </p:sp>
    </p:spTree>
    <p:extLst>
      <p:ext uri="{BB962C8B-B14F-4D97-AF65-F5344CB8AC3E}">
        <p14:creationId xmlns:p14="http://schemas.microsoft.com/office/powerpoint/2010/main" val="27670141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1107836-5CE5-488E-A2EC-D1BFDE850A53}"/>
              </a:ext>
            </a:extLst>
          </p:cNvPr>
          <p:cNvSpPr>
            <a:spLocks noGrp="1"/>
          </p:cNvSpPr>
          <p:nvPr>
            <p:ph type="title"/>
          </p:nvPr>
        </p:nvSpPr>
        <p:spPr>
          <a:xfrm>
            <a:off x="2895600" y="764373"/>
            <a:ext cx="8610600" cy="514011"/>
          </a:xfrm>
        </p:spPr>
        <p:txBody>
          <a:bodyPr>
            <a:normAutofit fontScale="90000"/>
          </a:bodyPr>
          <a:lstStyle/>
          <a:p>
            <a:pPr algn="ctr"/>
            <a:r>
              <a:rPr lang="pl-PL" dirty="0"/>
              <a:t>DYSFUNKCJE</a:t>
            </a:r>
            <a:br>
              <a:rPr lang="pl-PL" dirty="0"/>
            </a:br>
            <a:endParaRPr lang="pl-PL" dirty="0"/>
          </a:p>
        </p:txBody>
      </p:sp>
      <p:sp>
        <p:nvSpPr>
          <p:cNvPr id="3" name="Symbol zastępczy zawartości 2">
            <a:extLst>
              <a:ext uri="{FF2B5EF4-FFF2-40B4-BE49-F238E27FC236}">
                <a16:creationId xmlns:a16="http://schemas.microsoft.com/office/drawing/2014/main" id="{1CC9798D-3F0F-462C-9939-7F515B673FAC}"/>
              </a:ext>
            </a:extLst>
          </p:cNvPr>
          <p:cNvSpPr>
            <a:spLocks noGrp="1"/>
          </p:cNvSpPr>
          <p:nvPr>
            <p:ph idx="1"/>
          </p:nvPr>
        </p:nvSpPr>
        <p:spPr>
          <a:xfrm>
            <a:off x="685800" y="1180730"/>
            <a:ext cx="10820400" cy="5459767"/>
          </a:xfrm>
        </p:spPr>
        <p:txBody>
          <a:bodyPr>
            <a:normAutofit fontScale="77500" lnSpcReduction="20000"/>
          </a:bodyPr>
          <a:lstStyle/>
          <a:p>
            <a:endParaRPr lang="pl-PL" dirty="0">
              <a:latin typeface="Google Sans"/>
            </a:endParaRPr>
          </a:p>
          <a:p>
            <a:pPr marL="0" indent="0">
              <a:buNone/>
            </a:pPr>
            <a:r>
              <a:rPr lang="pl-PL" dirty="0">
                <a:latin typeface="Google Sans"/>
              </a:rPr>
              <a:t>Terminem dysfunkcja narządu żucia określa się zaburzenie czynności fizjologicznych –</a:t>
            </a:r>
          </a:p>
          <a:p>
            <a:pPr marL="0" indent="0">
              <a:buNone/>
            </a:pPr>
            <a:r>
              <a:rPr lang="pl-PL" dirty="0">
                <a:latin typeface="Google Sans"/>
              </a:rPr>
              <a:t>połykania, oddychania, żucia i mowy, a także nieprawidłową pozycję dziecka w czasie snu</a:t>
            </a:r>
          </a:p>
          <a:p>
            <a:pPr marL="0" indent="0">
              <a:buNone/>
            </a:pPr>
            <a:r>
              <a:rPr lang="pl-PL" dirty="0">
                <a:latin typeface="Google Sans"/>
              </a:rPr>
              <a:t>i karmienia oraz wady postawy.</a:t>
            </a:r>
          </a:p>
          <a:p>
            <a:pPr marL="0" indent="0">
              <a:buNone/>
            </a:pPr>
            <a:r>
              <a:rPr lang="pl-PL" dirty="0">
                <a:latin typeface="Google Sans"/>
              </a:rPr>
              <a:t>Niektórzy ortodonci uważają, że dysfunkcje mogą doprowadzić do zniekształceń w obrębie</a:t>
            </a:r>
          </a:p>
          <a:p>
            <a:pPr marL="0" indent="0">
              <a:buNone/>
            </a:pPr>
            <a:r>
              <a:rPr lang="pl-PL" dirty="0">
                <a:latin typeface="Google Sans"/>
              </a:rPr>
              <a:t>układu </a:t>
            </a:r>
            <a:r>
              <a:rPr lang="pl-PL" dirty="0" err="1">
                <a:latin typeface="Google Sans"/>
              </a:rPr>
              <a:t>stomatognatycznego</a:t>
            </a:r>
            <a:r>
              <a:rPr lang="pl-PL" dirty="0">
                <a:latin typeface="Google Sans"/>
              </a:rPr>
              <a:t> tylko wtedy, gdy istnieje dodatkowo zły wzorzec wzrostu.</a:t>
            </a:r>
          </a:p>
          <a:p>
            <a:pPr marL="0" indent="0">
              <a:buNone/>
            </a:pPr>
            <a:endParaRPr lang="pl-PL" dirty="0">
              <a:latin typeface="Google Sans"/>
            </a:endParaRPr>
          </a:p>
          <a:p>
            <a:pPr marL="0" indent="0">
              <a:buNone/>
            </a:pPr>
            <a:r>
              <a:rPr lang="pl-PL" dirty="0">
                <a:latin typeface="Google Sans"/>
              </a:rPr>
              <a:t> </a:t>
            </a:r>
            <a:r>
              <a:rPr lang="pl-PL" u="sng" dirty="0">
                <a:latin typeface="Google Sans"/>
              </a:rPr>
              <a:t>Dysfunkcje narządu żucia:</a:t>
            </a:r>
          </a:p>
          <a:p>
            <a:r>
              <a:rPr lang="pl-PL" dirty="0">
                <a:latin typeface="Google Sans"/>
              </a:rPr>
              <a:t> 1. Dysfunkcja postawy ciała:</a:t>
            </a:r>
          </a:p>
          <a:p>
            <a:pPr marL="0" indent="0">
              <a:buNone/>
            </a:pPr>
            <a:r>
              <a:rPr lang="pl-PL" dirty="0">
                <a:latin typeface="Google Sans"/>
              </a:rPr>
              <a:t>         - pozycja dziecka w czasie snu,</a:t>
            </a:r>
          </a:p>
          <a:p>
            <a:pPr marL="0" indent="0">
              <a:buNone/>
            </a:pPr>
            <a:r>
              <a:rPr lang="pl-PL" dirty="0">
                <a:latin typeface="Google Sans"/>
              </a:rPr>
              <a:t>         - pozycja dziecka w czasie karmienia naturalnego i sztucznego,</a:t>
            </a:r>
          </a:p>
          <a:p>
            <a:pPr marL="0" indent="0">
              <a:buNone/>
            </a:pPr>
            <a:r>
              <a:rPr lang="pl-PL" dirty="0">
                <a:latin typeface="Google Sans"/>
              </a:rPr>
              <a:t>         - wady postawy.</a:t>
            </a:r>
          </a:p>
          <a:p>
            <a:r>
              <a:rPr lang="pl-PL" dirty="0">
                <a:latin typeface="Google Sans"/>
              </a:rPr>
              <a:t>2. Dysfunkcja połykania.</a:t>
            </a:r>
          </a:p>
          <a:p>
            <a:r>
              <a:rPr lang="pl-PL" dirty="0">
                <a:latin typeface="Google Sans"/>
              </a:rPr>
              <a:t>3. Dysfunkcja oddychania.</a:t>
            </a:r>
          </a:p>
          <a:p>
            <a:r>
              <a:rPr lang="pl-PL" dirty="0">
                <a:latin typeface="Google Sans"/>
              </a:rPr>
              <a:t>4. Dysfunkcja szczelności warg.</a:t>
            </a:r>
          </a:p>
          <a:p>
            <a:r>
              <a:rPr lang="pl-PL" dirty="0">
                <a:latin typeface="Google Sans"/>
              </a:rPr>
              <a:t>5. Dysfunkcja żucia.</a:t>
            </a:r>
          </a:p>
          <a:p>
            <a:r>
              <a:rPr lang="pl-PL" dirty="0">
                <a:latin typeface="Google Sans"/>
              </a:rPr>
              <a:t>6. Dysfunkcja wymowy.</a:t>
            </a:r>
          </a:p>
        </p:txBody>
      </p:sp>
    </p:spTree>
    <p:extLst>
      <p:ext uri="{BB962C8B-B14F-4D97-AF65-F5344CB8AC3E}">
        <p14:creationId xmlns:p14="http://schemas.microsoft.com/office/powerpoint/2010/main" val="12357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CC99F1-C025-4B3A-9158-B52C83ABD631}"/>
              </a:ext>
            </a:extLst>
          </p:cNvPr>
          <p:cNvSpPr>
            <a:spLocks noGrp="1"/>
          </p:cNvSpPr>
          <p:nvPr>
            <p:ph type="title"/>
          </p:nvPr>
        </p:nvSpPr>
        <p:spPr>
          <a:xfrm>
            <a:off x="2895600" y="284085"/>
            <a:ext cx="8379041" cy="896645"/>
          </a:xfrm>
        </p:spPr>
        <p:txBody>
          <a:bodyPr>
            <a:normAutofit fontScale="90000"/>
          </a:bodyPr>
          <a:lstStyle/>
          <a:p>
            <a:pPr algn="ctr"/>
            <a:r>
              <a:rPr lang="pl-PL" dirty="0"/>
              <a:t>PARAFUNKCJE</a:t>
            </a:r>
            <a:br>
              <a:rPr lang="pl-PL" dirty="0"/>
            </a:br>
            <a:endParaRPr lang="pl-PL" dirty="0"/>
          </a:p>
        </p:txBody>
      </p:sp>
      <p:sp>
        <p:nvSpPr>
          <p:cNvPr id="3" name="Symbol zastępczy zawartości 2">
            <a:extLst>
              <a:ext uri="{FF2B5EF4-FFF2-40B4-BE49-F238E27FC236}">
                <a16:creationId xmlns:a16="http://schemas.microsoft.com/office/drawing/2014/main" id="{B9DA3839-D287-45B8-96CE-A44B72A06FD7}"/>
              </a:ext>
            </a:extLst>
          </p:cNvPr>
          <p:cNvSpPr>
            <a:spLocks noGrp="1"/>
          </p:cNvSpPr>
          <p:nvPr>
            <p:ph idx="1"/>
          </p:nvPr>
        </p:nvSpPr>
        <p:spPr>
          <a:xfrm>
            <a:off x="2345925" y="1180730"/>
            <a:ext cx="10316592" cy="5499717"/>
          </a:xfrm>
        </p:spPr>
        <p:txBody>
          <a:bodyPr>
            <a:normAutofit fontScale="92500" lnSpcReduction="10000"/>
          </a:bodyPr>
          <a:lstStyle/>
          <a:p>
            <a:pPr marL="0" indent="0">
              <a:buNone/>
            </a:pPr>
            <a:r>
              <a:rPr lang="pl-PL" dirty="0">
                <a:latin typeface="Google Sans"/>
              </a:rPr>
              <a:t>Terminem </a:t>
            </a:r>
            <a:r>
              <a:rPr lang="pl-PL" dirty="0" err="1">
                <a:latin typeface="Google Sans"/>
              </a:rPr>
              <a:t>parafunkcji</a:t>
            </a:r>
            <a:r>
              <a:rPr lang="pl-PL" dirty="0">
                <a:latin typeface="Google Sans"/>
              </a:rPr>
              <a:t> , czyli czynności nietypowych, określa się szkodliwe nawyki, które są niecelowe, a które pacjent wykonuje często i przeważnie nieświadomie.</a:t>
            </a:r>
          </a:p>
          <a:p>
            <a:pPr marL="0" indent="0">
              <a:buNone/>
            </a:pPr>
            <a:r>
              <a:rPr lang="pl-PL" dirty="0">
                <a:latin typeface="Google Sans"/>
              </a:rPr>
              <a:t>Niektórzy ortodonci uważają, że szkodliwy wpływ </a:t>
            </a:r>
            <a:r>
              <a:rPr lang="pl-PL" dirty="0" err="1">
                <a:latin typeface="Google Sans"/>
              </a:rPr>
              <a:t>parafunkcji</a:t>
            </a:r>
            <a:r>
              <a:rPr lang="pl-PL" dirty="0">
                <a:latin typeface="Google Sans"/>
              </a:rPr>
              <a:t> na narząd żucia i powstanie wad zgryzu ma miejsce wówczas, gdy na działanie szkodliwego nawyku nałoży się dodatkowo niekorzystny wzorzec wzrostu lub szczególna podatność kośćca, np. w przebiegu krzywicy.</a:t>
            </a:r>
          </a:p>
          <a:p>
            <a:pPr marL="0" indent="0">
              <a:buNone/>
            </a:pPr>
            <a:r>
              <a:rPr lang="pl-PL" u="sng" dirty="0" err="1">
                <a:latin typeface="Google Sans"/>
              </a:rPr>
              <a:t>Parafunkcje</a:t>
            </a:r>
            <a:r>
              <a:rPr lang="pl-PL" u="sng" dirty="0">
                <a:latin typeface="Google Sans"/>
              </a:rPr>
              <a:t> narządu żucia:</a:t>
            </a:r>
          </a:p>
          <a:p>
            <a:pPr marL="0" indent="0">
              <a:buNone/>
            </a:pPr>
            <a:r>
              <a:rPr lang="pl-PL" dirty="0">
                <a:latin typeface="Google Sans"/>
              </a:rPr>
              <a:t>      1.Parafunkcje ssania:</a:t>
            </a:r>
          </a:p>
          <a:p>
            <a:pPr marL="0" indent="0">
              <a:buNone/>
            </a:pPr>
            <a:r>
              <a:rPr lang="pl-PL" dirty="0">
                <a:latin typeface="Google Sans"/>
              </a:rPr>
              <a:t>         - palca,</a:t>
            </a:r>
          </a:p>
          <a:p>
            <a:pPr marL="0" indent="0">
              <a:buNone/>
            </a:pPr>
            <a:r>
              <a:rPr lang="pl-PL" dirty="0">
                <a:latin typeface="Google Sans"/>
              </a:rPr>
              <a:t>         - smoczka,</a:t>
            </a:r>
          </a:p>
          <a:p>
            <a:pPr marL="0" indent="0">
              <a:buNone/>
            </a:pPr>
            <a:r>
              <a:rPr lang="pl-PL" dirty="0">
                <a:latin typeface="Google Sans"/>
              </a:rPr>
              <a:t>         - policzka, wargi górnej lub dolnej, języka.</a:t>
            </a:r>
          </a:p>
          <a:p>
            <a:pPr marL="0" indent="0">
              <a:buNone/>
            </a:pPr>
            <a:r>
              <a:rPr lang="pl-PL" dirty="0">
                <a:latin typeface="Google Sans"/>
              </a:rPr>
              <a:t>     2. </a:t>
            </a:r>
            <a:r>
              <a:rPr lang="pl-PL" dirty="0" err="1">
                <a:latin typeface="Google Sans"/>
              </a:rPr>
              <a:t>Parafunkcja</a:t>
            </a:r>
            <a:r>
              <a:rPr lang="pl-PL" dirty="0">
                <a:latin typeface="Google Sans"/>
              </a:rPr>
              <a:t> wciągania dolnej wargi i jej nagryzania.</a:t>
            </a:r>
          </a:p>
          <a:p>
            <a:pPr marL="0" indent="0">
              <a:buNone/>
            </a:pPr>
            <a:r>
              <a:rPr lang="pl-PL" dirty="0">
                <a:latin typeface="Google Sans"/>
              </a:rPr>
              <a:t>     3. </a:t>
            </a:r>
            <a:r>
              <a:rPr lang="pl-PL" dirty="0" err="1">
                <a:latin typeface="Google Sans"/>
              </a:rPr>
              <a:t>Parafunkcja</a:t>
            </a:r>
            <a:r>
              <a:rPr lang="pl-PL" dirty="0">
                <a:latin typeface="Google Sans"/>
              </a:rPr>
              <a:t> obgryzania paznokci.</a:t>
            </a:r>
          </a:p>
          <a:p>
            <a:pPr marL="0" indent="0">
              <a:buNone/>
            </a:pPr>
            <a:r>
              <a:rPr lang="pl-PL" dirty="0">
                <a:latin typeface="Google Sans"/>
              </a:rPr>
              <a:t>     4. </a:t>
            </a:r>
            <a:r>
              <a:rPr lang="pl-PL" dirty="0" err="1">
                <a:latin typeface="Google Sans"/>
              </a:rPr>
              <a:t>Parafunkcja</a:t>
            </a:r>
            <a:r>
              <a:rPr lang="pl-PL" dirty="0">
                <a:latin typeface="Google Sans"/>
              </a:rPr>
              <a:t> nagryzania na przedmioty – ołówki, długopisy itp.,</a:t>
            </a:r>
          </a:p>
          <a:p>
            <a:pPr marL="0" indent="0">
              <a:buNone/>
            </a:pPr>
            <a:r>
              <a:rPr lang="pl-PL" dirty="0">
                <a:latin typeface="Google Sans"/>
              </a:rPr>
              <a:t>     5. Nawykowe podpieranie ręką bródki lub kąta żuchwy</a:t>
            </a:r>
          </a:p>
          <a:p>
            <a:pPr marL="0" indent="0">
              <a:buNone/>
            </a:pPr>
            <a:r>
              <a:rPr lang="pl-PL" dirty="0">
                <a:latin typeface="Google Sans"/>
              </a:rPr>
              <a:t>     6. </a:t>
            </a:r>
            <a:r>
              <a:rPr lang="pl-PL" dirty="0" err="1">
                <a:latin typeface="Google Sans"/>
              </a:rPr>
              <a:t>Bruksizm</a:t>
            </a:r>
            <a:r>
              <a:rPr lang="pl-PL" dirty="0">
                <a:latin typeface="Google Sans"/>
              </a:rPr>
              <a:t> – zaciskanie i zgrzytanie zębami.</a:t>
            </a:r>
          </a:p>
        </p:txBody>
      </p:sp>
      <p:pic>
        <p:nvPicPr>
          <p:cNvPr id="4" name="Obraz 3">
            <a:extLst>
              <a:ext uri="{FF2B5EF4-FFF2-40B4-BE49-F238E27FC236}">
                <a16:creationId xmlns:a16="http://schemas.microsoft.com/office/drawing/2014/main" id="{06F49EA8-0B96-41AB-A730-17410180D1EA}"/>
              </a:ext>
            </a:extLst>
          </p:cNvPr>
          <p:cNvPicPr>
            <a:picLocks noChangeAspect="1"/>
          </p:cNvPicPr>
          <p:nvPr/>
        </p:nvPicPr>
        <p:blipFill>
          <a:blip r:embed="rId2"/>
          <a:stretch>
            <a:fillRect/>
          </a:stretch>
        </p:blipFill>
        <p:spPr>
          <a:xfrm>
            <a:off x="9458556" y="4889747"/>
            <a:ext cx="2543175" cy="1790700"/>
          </a:xfrm>
          <a:prstGeom prst="rect">
            <a:avLst/>
          </a:prstGeom>
        </p:spPr>
      </p:pic>
      <p:pic>
        <p:nvPicPr>
          <p:cNvPr id="5" name="Obraz 4">
            <a:extLst>
              <a:ext uri="{FF2B5EF4-FFF2-40B4-BE49-F238E27FC236}">
                <a16:creationId xmlns:a16="http://schemas.microsoft.com/office/drawing/2014/main" id="{6351EC82-30CB-4A8F-8116-A0583AFF3DB2}"/>
              </a:ext>
            </a:extLst>
          </p:cNvPr>
          <p:cNvPicPr>
            <a:picLocks noChangeAspect="1"/>
          </p:cNvPicPr>
          <p:nvPr/>
        </p:nvPicPr>
        <p:blipFill>
          <a:blip r:embed="rId3"/>
          <a:stretch>
            <a:fillRect/>
          </a:stretch>
        </p:blipFill>
        <p:spPr>
          <a:xfrm>
            <a:off x="0" y="2974714"/>
            <a:ext cx="2494625" cy="1660060"/>
          </a:xfrm>
          <a:prstGeom prst="rect">
            <a:avLst/>
          </a:prstGeom>
        </p:spPr>
      </p:pic>
      <p:pic>
        <p:nvPicPr>
          <p:cNvPr id="6" name="Obraz 5">
            <a:extLst>
              <a:ext uri="{FF2B5EF4-FFF2-40B4-BE49-F238E27FC236}">
                <a16:creationId xmlns:a16="http://schemas.microsoft.com/office/drawing/2014/main" id="{43232B8F-C144-45D9-85A1-1AB616082321}"/>
              </a:ext>
            </a:extLst>
          </p:cNvPr>
          <p:cNvPicPr>
            <a:picLocks noChangeAspect="1"/>
          </p:cNvPicPr>
          <p:nvPr/>
        </p:nvPicPr>
        <p:blipFill>
          <a:blip r:embed="rId4"/>
          <a:stretch>
            <a:fillRect/>
          </a:stretch>
        </p:blipFill>
        <p:spPr>
          <a:xfrm>
            <a:off x="9458556" y="2891699"/>
            <a:ext cx="2619375" cy="1743075"/>
          </a:xfrm>
          <a:prstGeom prst="rect">
            <a:avLst/>
          </a:prstGeom>
        </p:spPr>
      </p:pic>
      <p:pic>
        <p:nvPicPr>
          <p:cNvPr id="7" name="Obraz 6">
            <a:extLst>
              <a:ext uri="{FF2B5EF4-FFF2-40B4-BE49-F238E27FC236}">
                <a16:creationId xmlns:a16="http://schemas.microsoft.com/office/drawing/2014/main" id="{7EBBCA63-18C2-4B83-BABD-1A9FF33C60A8}"/>
              </a:ext>
            </a:extLst>
          </p:cNvPr>
          <p:cNvPicPr>
            <a:picLocks noChangeAspect="1"/>
          </p:cNvPicPr>
          <p:nvPr/>
        </p:nvPicPr>
        <p:blipFill>
          <a:blip r:embed="rId5"/>
          <a:stretch>
            <a:fillRect/>
          </a:stretch>
        </p:blipFill>
        <p:spPr>
          <a:xfrm>
            <a:off x="0" y="5105400"/>
            <a:ext cx="2600325" cy="1752600"/>
          </a:xfrm>
          <a:prstGeom prst="rect">
            <a:avLst/>
          </a:prstGeom>
        </p:spPr>
      </p:pic>
    </p:spTree>
    <p:extLst>
      <p:ext uri="{BB962C8B-B14F-4D97-AF65-F5344CB8AC3E}">
        <p14:creationId xmlns:p14="http://schemas.microsoft.com/office/powerpoint/2010/main" val="243092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F6746DF-7765-4663-BA11-2C6685C53C40}"/>
              </a:ext>
            </a:extLst>
          </p:cNvPr>
          <p:cNvSpPr>
            <a:spLocks noGrp="1"/>
          </p:cNvSpPr>
          <p:nvPr>
            <p:ph type="title"/>
          </p:nvPr>
        </p:nvSpPr>
        <p:spPr/>
        <p:txBody>
          <a:bodyPr/>
          <a:lstStyle/>
          <a:p>
            <a:pPr algn="ctr"/>
            <a:r>
              <a:rPr lang="pl-PL" dirty="0"/>
              <a:t>Podział wad zgryzu</a:t>
            </a:r>
          </a:p>
        </p:txBody>
      </p:sp>
      <p:sp>
        <p:nvSpPr>
          <p:cNvPr id="3" name="Symbol zastępczy zawartości 2">
            <a:extLst>
              <a:ext uri="{FF2B5EF4-FFF2-40B4-BE49-F238E27FC236}">
                <a16:creationId xmlns:a16="http://schemas.microsoft.com/office/drawing/2014/main" id="{EF7A3DBA-9AE7-4EF5-9C31-7D8875153E36}"/>
              </a:ext>
            </a:extLst>
          </p:cNvPr>
          <p:cNvSpPr>
            <a:spLocks noGrp="1"/>
          </p:cNvSpPr>
          <p:nvPr>
            <p:ph idx="1"/>
          </p:nvPr>
        </p:nvSpPr>
        <p:spPr/>
        <p:txBody>
          <a:bodyPr/>
          <a:lstStyle/>
          <a:p>
            <a:r>
              <a:rPr lang="pl-PL" dirty="0">
                <a:latin typeface="Google Sans"/>
              </a:rPr>
              <a:t>Wady zgryzu mają różny charakter i dzielimy je ze względu na kierunek przestrzenny, w którym się rozwijają. </a:t>
            </a:r>
          </a:p>
          <a:p>
            <a:endParaRPr lang="pl-PL" dirty="0">
              <a:latin typeface="Google Sans"/>
            </a:endParaRPr>
          </a:p>
          <a:p>
            <a:pPr marL="0" indent="0">
              <a:buNone/>
            </a:pPr>
            <a:r>
              <a:rPr lang="pl-PL" u="sng" dirty="0">
                <a:latin typeface="Google Sans"/>
              </a:rPr>
              <a:t>Wyróżniamy: </a:t>
            </a:r>
          </a:p>
          <a:p>
            <a:r>
              <a:rPr lang="pl-PL" dirty="0">
                <a:latin typeface="Google Sans"/>
              </a:rPr>
              <a:t>wady poprzeczne (zgryz krzyżowy, przewieszony), </a:t>
            </a:r>
          </a:p>
          <a:p>
            <a:r>
              <a:rPr lang="pl-PL" dirty="0">
                <a:latin typeface="Google Sans"/>
              </a:rPr>
              <a:t>pionowe (zgryz głęboki, otwarty), </a:t>
            </a:r>
          </a:p>
          <a:p>
            <a:r>
              <a:rPr lang="pl-PL" dirty="0">
                <a:latin typeface="Google Sans"/>
              </a:rPr>
              <a:t>pośrodkowe (tyło- i przodozgryz). </a:t>
            </a:r>
          </a:p>
          <a:p>
            <a:r>
              <a:rPr lang="pl-PL" dirty="0">
                <a:latin typeface="Google Sans"/>
              </a:rPr>
              <a:t>Niezależnie od nich mogą wystąpić także nieprawidłowości zębowe: </a:t>
            </a:r>
            <a:br>
              <a:rPr lang="pl-PL" dirty="0">
                <a:latin typeface="Google Sans"/>
              </a:rPr>
            </a:br>
            <a:r>
              <a:rPr lang="pl-PL" dirty="0">
                <a:latin typeface="Google Sans"/>
              </a:rPr>
              <a:t>- stłoczenia </a:t>
            </a:r>
            <a:br>
              <a:rPr lang="pl-PL" dirty="0">
                <a:latin typeface="Google Sans"/>
              </a:rPr>
            </a:br>
            <a:r>
              <a:rPr lang="pl-PL" dirty="0">
                <a:latin typeface="Google Sans"/>
              </a:rPr>
              <a:t>- szparowatość.</a:t>
            </a:r>
          </a:p>
        </p:txBody>
      </p:sp>
    </p:spTree>
    <p:extLst>
      <p:ext uri="{BB962C8B-B14F-4D97-AF65-F5344CB8AC3E}">
        <p14:creationId xmlns:p14="http://schemas.microsoft.com/office/powerpoint/2010/main" val="1067030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7D568BE-516A-41D5-8566-AC702EDF3CAD}"/>
              </a:ext>
            </a:extLst>
          </p:cNvPr>
          <p:cNvSpPr>
            <a:spLocks noGrp="1"/>
          </p:cNvSpPr>
          <p:nvPr>
            <p:ph type="title"/>
          </p:nvPr>
        </p:nvSpPr>
        <p:spPr>
          <a:xfrm>
            <a:off x="2895600" y="764373"/>
            <a:ext cx="8610600" cy="265437"/>
          </a:xfrm>
        </p:spPr>
        <p:txBody>
          <a:bodyPr>
            <a:normAutofit fontScale="90000"/>
          </a:bodyPr>
          <a:lstStyle/>
          <a:p>
            <a:pPr algn="ctr"/>
            <a:r>
              <a:rPr lang="pl-PL" sz="3200" b="1" dirty="0"/>
              <a:t>Wady poprzeczne</a:t>
            </a:r>
            <a:br>
              <a:rPr lang="pl-PL" sz="3200" dirty="0"/>
            </a:br>
            <a:endParaRPr lang="pl-PL" sz="3200" dirty="0"/>
          </a:p>
        </p:txBody>
      </p:sp>
      <p:sp>
        <p:nvSpPr>
          <p:cNvPr id="3" name="Symbol zastępczy zawartości 2">
            <a:extLst>
              <a:ext uri="{FF2B5EF4-FFF2-40B4-BE49-F238E27FC236}">
                <a16:creationId xmlns:a16="http://schemas.microsoft.com/office/drawing/2014/main" id="{E8B0DEE6-ABAA-4634-A859-EF2171B2F239}"/>
              </a:ext>
            </a:extLst>
          </p:cNvPr>
          <p:cNvSpPr>
            <a:spLocks noGrp="1"/>
          </p:cNvSpPr>
          <p:nvPr>
            <p:ph idx="1"/>
          </p:nvPr>
        </p:nvSpPr>
        <p:spPr>
          <a:xfrm>
            <a:off x="226380" y="1309518"/>
            <a:ext cx="8203706" cy="5073466"/>
          </a:xfrm>
        </p:spPr>
        <p:txBody>
          <a:bodyPr>
            <a:normAutofit/>
          </a:bodyPr>
          <a:lstStyle/>
          <a:p>
            <a:r>
              <a:rPr lang="pl-PL" b="1" dirty="0">
                <a:latin typeface="Google Sans"/>
                <a:cs typeface="Times New Roman" panose="02020603050405020304" pitchFamily="18" charset="0"/>
              </a:rPr>
              <a:t>Zgryz krzyżowy </a:t>
            </a:r>
            <a:r>
              <a:rPr lang="pl-PL" dirty="0">
                <a:latin typeface="Google Sans"/>
                <a:cs typeface="Times New Roman" panose="02020603050405020304" pitchFamily="18" charset="0"/>
              </a:rPr>
              <a:t>polega na nieprawidłowym zachodzeniu uzębienia na siebie. Zęby dolne przykrywają górne, co wynika z przesunięcia szczęki w prawą lub lewą stronę. Zgryz krzyżowy może doprowadzić do wady wymowy, problemów z żuciem, uszkodzeń błony śluzowej. Sprzyja on również próchnicy i osłabia strukturę zębów (stają się bardziej podatne na ukruszenia). Wada ta może dotyczyć całego łuku zębowego lub tylko wybranych odcinków. Objawami tej wady są: asymetria warg, zapadniętą górna warga, zaburzony ruch żuchwy, asymetria między przerwą jedynek górnych i dolnych.</a:t>
            </a:r>
          </a:p>
        </p:txBody>
      </p:sp>
      <p:pic>
        <p:nvPicPr>
          <p:cNvPr id="4" name="Obraz 3">
            <a:extLst>
              <a:ext uri="{FF2B5EF4-FFF2-40B4-BE49-F238E27FC236}">
                <a16:creationId xmlns:a16="http://schemas.microsoft.com/office/drawing/2014/main" id="{FDC5B5B1-1231-4B49-889E-8C0DD2F234AC}"/>
              </a:ext>
            </a:extLst>
          </p:cNvPr>
          <p:cNvPicPr>
            <a:picLocks noChangeAspect="1"/>
          </p:cNvPicPr>
          <p:nvPr/>
        </p:nvPicPr>
        <p:blipFill>
          <a:blip r:embed="rId2"/>
          <a:stretch>
            <a:fillRect/>
          </a:stretch>
        </p:blipFill>
        <p:spPr>
          <a:xfrm>
            <a:off x="8430087" y="1315652"/>
            <a:ext cx="3761913" cy="2530599"/>
          </a:xfrm>
          <a:prstGeom prst="rect">
            <a:avLst/>
          </a:prstGeom>
        </p:spPr>
      </p:pic>
      <p:pic>
        <p:nvPicPr>
          <p:cNvPr id="5" name="Obraz 4">
            <a:extLst>
              <a:ext uri="{FF2B5EF4-FFF2-40B4-BE49-F238E27FC236}">
                <a16:creationId xmlns:a16="http://schemas.microsoft.com/office/drawing/2014/main" id="{12E14F69-6C3F-4510-9701-2A97FB415830}"/>
              </a:ext>
            </a:extLst>
          </p:cNvPr>
          <p:cNvPicPr>
            <a:picLocks noChangeAspect="1"/>
          </p:cNvPicPr>
          <p:nvPr/>
        </p:nvPicPr>
        <p:blipFill>
          <a:blip r:embed="rId3"/>
          <a:stretch>
            <a:fillRect/>
          </a:stretch>
        </p:blipFill>
        <p:spPr>
          <a:xfrm>
            <a:off x="8377450" y="4264332"/>
            <a:ext cx="3814549" cy="2198611"/>
          </a:xfrm>
          <a:prstGeom prst="rect">
            <a:avLst/>
          </a:prstGeom>
        </p:spPr>
      </p:pic>
    </p:spTree>
    <p:extLst>
      <p:ext uri="{BB962C8B-B14F-4D97-AF65-F5344CB8AC3E}">
        <p14:creationId xmlns:p14="http://schemas.microsoft.com/office/powerpoint/2010/main" val="3733254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22221A56-5AD4-4DD3-B1D2-8ECAAD83AF17}"/>
              </a:ext>
            </a:extLst>
          </p:cNvPr>
          <p:cNvSpPr/>
          <p:nvPr/>
        </p:nvSpPr>
        <p:spPr>
          <a:xfrm>
            <a:off x="801950" y="1376402"/>
            <a:ext cx="6096000" cy="2862322"/>
          </a:xfrm>
          <a:prstGeom prst="rect">
            <a:avLst/>
          </a:prstGeom>
        </p:spPr>
        <p:txBody>
          <a:bodyPr>
            <a:spAutoFit/>
          </a:bodyPr>
          <a:lstStyle/>
          <a:p>
            <a:pPr marL="285750" indent="-285750">
              <a:buFont typeface="Arial" panose="020B0604020202020204" pitchFamily="34" charset="0"/>
              <a:buChar char="•"/>
            </a:pPr>
            <a:r>
              <a:rPr lang="pl-PL" b="1" dirty="0">
                <a:latin typeface="Google Sans"/>
                <a:cs typeface="Times New Roman" panose="02020603050405020304" pitchFamily="18" charset="0"/>
              </a:rPr>
              <a:t>Zgryz przewieszony </a:t>
            </a:r>
            <a:r>
              <a:rPr lang="pl-PL" dirty="0">
                <a:latin typeface="Google Sans"/>
                <a:cs typeface="Times New Roman" panose="02020603050405020304" pitchFamily="18" charset="0"/>
              </a:rPr>
              <a:t>polega na nadmiernym wysunięciu zębów trzonowych i/lub przedtrzonowych do przodu. Może to dotyczyć całego uzębienia bocznego oraz pojedynczych zębów, ale zdecydowanie częściej dotyczy jednego trzonowca lub przedtrzonowca. Zdarza się, że występuje jednostronnie oraz obustronnie. Wadę tę rozpoznaje się na podstawie ułożenia zębów w pozycji zwarcia. Jeśli powierzchnie podniebienne bocznych zębów górnych stykają się z powierzchniami policzkowymi zębów dolnych mamy do czynienia ze zgryzem przewieszonym.</a:t>
            </a:r>
          </a:p>
        </p:txBody>
      </p:sp>
      <p:pic>
        <p:nvPicPr>
          <p:cNvPr id="3" name="Obraz 2">
            <a:extLst>
              <a:ext uri="{FF2B5EF4-FFF2-40B4-BE49-F238E27FC236}">
                <a16:creationId xmlns:a16="http://schemas.microsoft.com/office/drawing/2014/main" id="{812F3C07-D5A4-417C-9B5B-05EEF4D4A132}"/>
              </a:ext>
            </a:extLst>
          </p:cNvPr>
          <p:cNvPicPr>
            <a:picLocks noChangeAspect="1"/>
          </p:cNvPicPr>
          <p:nvPr/>
        </p:nvPicPr>
        <p:blipFill>
          <a:blip r:embed="rId2"/>
          <a:stretch>
            <a:fillRect/>
          </a:stretch>
        </p:blipFill>
        <p:spPr>
          <a:xfrm>
            <a:off x="7741975" y="2654424"/>
            <a:ext cx="4450025" cy="2090922"/>
          </a:xfrm>
          <a:prstGeom prst="rect">
            <a:avLst/>
          </a:prstGeom>
        </p:spPr>
      </p:pic>
    </p:spTree>
    <p:extLst>
      <p:ext uri="{BB962C8B-B14F-4D97-AF65-F5344CB8AC3E}">
        <p14:creationId xmlns:p14="http://schemas.microsoft.com/office/powerpoint/2010/main" val="73636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54EAA982-C309-44B4-9364-445ACCD6BE12}"/>
              </a:ext>
            </a:extLst>
          </p:cNvPr>
          <p:cNvSpPr>
            <a:spLocks noGrp="1"/>
          </p:cNvSpPr>
          <p:nvPr>
            <p:ph type="title"/>
          </p:nvPr>
        </p:nvSpPr>
        <p:spPr/>
        <p:txBody>
          <a:bodyPr>
            <a:normAutofit/>
          </a:bodyPr>
          <a:lstStyle/>
          <a:p>
            <a:pPr algn="l"/>
            <a:r>
              <a:rPr lang="pl-PL" sz="3200" b="1" dirty="0" err="1">
                <a:latin typeface="Google Sans"/>
              </a:rPr>
              <a:t>Ortologopedia</a:t>
            </a:r>
            <a:r>
              <a:rPr lang="pl-PL" sz="3200" dirty="0">
                <a:latin typeface="Google Sans"/>
              </a:rPr>
              <a:t>- </a:t>
            </a:r>
            <a:r>
              <a:rPr lang="pl-PL" sz="3100" dirty="0">
                <a:latin typeface="Google Sans"/>
              </a:rPr>
              <a:t>wspólne zainteresowania   </a:t>
            </a:r>
            <a:br>
              <a:rPr lang="pl-PL" sz="3100" dirty="0">
                <a:latin typeface="Google Sans"/>
              </a:rPr>
            </a:br>
            <a:r>
              <a:rPr lang="pl-PL" sz="3100" dirty="0">
                <a:latin typeface="Google Sans"/>
              </a:rPr>
              <a:t>                                 logopedii i ortodoncji</a:t>
            </a:r>
          </a:p>
        </p:txBody>
      </p:sp>
      <p:sp>
        <p:nvSpPr>
          <p:cNvPr id="3" name="Symbol zastępczy zawartości 2">
            <a:extLst>
              <a:ext uri="{FF2B5EF4-FFF2-40B4-BE49-F238E27FC236}">
                <a16:creationId xmlns:a16="http://schemas.microsoft.com/office/drawing/2014/main" id="{DA19BC41-F459-4863-AECD-FDB652D4045D}"/>
              </a:ext>
            </a:extLst>
          </p:cNvPr>
          <p:cNvSpPr>
            <a:spLocks noGrp="1"/>
          </p:cNvSpPr>
          <p:nvPr>
            <p:ph idx="1"/>
          </p:nvPr>
        </p:nvSpPr>
        <p:spPr>
          <a:xfrm>
            <a:off x="685800" y="2194560"/>
            <a:ext cx="10820400" cy="4412717"/>
          </a:xfrm>
        </p:spPr>
        <p:txBody>
          <a:bodyPr/>
          <a:lstStyle/>
          <a:p>
            <a:r>
              <a:rPr lang="pl-PL" b="1" dirty="0" err="1">
                <a:latin typeface="Google Sans"/>
              </a:rPr>
              <a:t>ortologopedia</a:t>
            </a:r>
            <a:r>
              <a:rPr lang="pl-PL" dirty="0">
                <a:latin typeface="Google Sans"/>
              </a:rPr>
              <a:t>- termin zaproponowany przez Bogdana Mackiewicza, utworzony na gruncie nauki polskiej, ze skojarzenia nazw dwóch dziedzin wiedzy: ortopedii szczękowej i logopedii</a:t>
            </a:r>
          </a:p>
          <a:p>
            <a:r>
              <a:rPr lang="pl-PL" dirty="0">
                <a:latin typeface="Google Sans"/>
              </a:rPr>
              <a:t>Przedmiotem zainteresowań </a:t>
            </a:r>
            <a:r>
              <a:rPr lang="pl-PL" dirty="0" err="1">
                <a:latin typeface="Google Sans"/>
              </a:rPr>
              <a:t>ortologopedii</a:t>
            </a:r>
            <a:r>
              <a:rPr lang="pl-PL" dirty="0">
                <a:latin typeface="Google Sans"/>
              </a:rPr>
              <a:t> jest analizowanie mechanizmów zależności między zaburzeniami artykulacji a wadami zgryzu, poszukiwanie ich związków bądź wspólnej genezy</a:t>
            </a:r>
          </a:p>
          <a:p>
            <a:r>
              <a:rPr lang="pl-PL" dirty="0">
                <a:solidFill>
                  <a:srgbClr val="222222"/>
                </a:solidFill>
                <a:latin typeface="Google Sans"/>
              </a:rPr>
              <a:t>Istotnym działaniem </a:t>
            </a:r>
            <a:r>
              <a:rPr lang="pl-PL" dirty="0" err="1">
                <a:solidFill>
                  <a:srgbClr val="222222"/>
                </a:solidFill>
                <a:latin typeface="Google Sans"/>
              </a:rPr>
              <a:t>ortologopedii</a:t>
            </a:r>
            <a:r>
              <a:rPr lang="pl-PL" dirty="0">
                <a:solidFill>
                  <a:srgbClr val="222222"/>
                </a:solidFill>
                <a:latin typeface="Google Sans"/>
              </a:rPr>
              <a:t> jest ocena przebiegu procesów rozwojowo-czynnościowych układu </a:t>
            </a:r>
            <a:r>
              <a:rPr lang="pl-PL" dirty="0" err="1">
                <a:solidFill>
                  <a:srgbClr val="222222"/>
                </a:solidFill>
                <a:latin typeface="Google Sans"/>
              </a:rPr>
              <a:t>stomatognatycznego</a:t>
            </a:r>
            <a:r>
              <a:rPr lang="pl-PL" dirty="0">
                <a:solidFill>
                  <a:srgbClr val="222222"/>
                </a:solidFill>
                <a:latin typeface="Google Sans"/>
              </a:rPr>
              <a:t>, co jest ważnym zagadnieniem zarówno </a:t>
            </a:r>
            <a:br>
              <a:rPr lang="pl-PL" dirty="0">
                <a:solidFill>
                  <a:srgbClr val="222222"/>
                </a:solidFill>
                <a:latin typeface="Google Sans"/>
              </a:rPr>
            </a:br>
            <a:r>
              <a:rPr lang="pl-PL" dirty="0">
                <a:solidFill>
                  <a:srgbClr val="222222"/>
                </a:solidFill>
                <a:latin typeface="Google Sans"/>
              </a:rPr>
              <a:t>w pracy ortodontów, jak i logopedów. </a:t>
            </a:r>
          </a:p>
          <a:p>
            <a:r>
              <a:rPr lang="pl-PL" dirty="0">
                <a:solidFill>
                  <a:srgbClr val="222222"/>
                </a:solidFill>
                <a:latin typeface="Google Sans"/>
              </a:rPr>
              <a:t>Wynikiem takiego podejścia jest wspólne opracowywanie planu profilaktyki oraz terapii ortodontycznej i logopedycznej w celu usuwania wad zgryzu i wymowy.</a:t>
            </a:r>
            <a:endParaRPr lang="pl-PL" dirty="0">
              <a:latin typeface="Google Sans"/>
            </a:endParaRPr>
          </a:p>
          <a:p>
            <a:endParaRPr lang="pl-PL" dirty="0">
              <a:latin typeface="Google Sans"/>
            </a:endParaRPr>
          </a:p>
        </p:txBody>
      </p:sp>
    </p:spTree>
    <p:extLst>
      <p:ext uri="{BB962C8B-B14F-4D97-AF65-F5344CB8AC3E}">
        <p14:creationId xmlns:p14="http://schemas.microsoft.com/office/powerpoint/2010/main" val="2133861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FEAB38B-8919-4D88-84A8-ECB96686C6ED}"/>
              </a:ext>
            </a:extLst>
          </p:cNvPr>
          <p:cNvSpPr>
            <a:spLocks noGrp="1"/>
          </p:cNvSpPr>
          <p:nvPr>
            <p:ph type="title"/>
          </p:nvPr>
        </p:nvSpPr>
        <p:spPr>
          <a:xfrm>
            <a:off x="3073153" y="320165"/>
            <a:ext cx="8610600" cy="638299"/>
          </a:xfrm>
        </p:spPr>
        <p:txBody>
          <a:bodyPr>
            <a:normAutofit/>
          </a:bodyPr>
          <a:lstStyle/>
          <a:p>
            <a:pPr algn="ctr"/>
            <a:r>
              <a:rPr lang="pl-PL" sz="3200" b="1" dirty="0"/>
              <a:t>Wady pionowe</a:t>
            </a:r>
          </a:p>
        </p:txBody>
      </p:sp>
      <p:sp>
        <p:nvSpPr>
          <p:cNvPr id="3" name="Symbol zastępczy zawartości 2">
            <a:extLst>
              <a:ext uri="{FF2B5EF4-FFF2-40B4-BE49-F238E27FC236}">
                <a16:creationId xmlns:a16="http://schemas.microsoft.com/office/drawing/2014/main" id="{55574A2E-338E-4DA0-8507-332399D5910E}"/>
              </a:ext>
            </a:extLst>
          </p:cNvPr>
          <p:cNvSpPr>
            <a:spLocks noGrp="1"/>
          </p:cNvSpPr>
          <p:nvPr>
            <p:ph idx="1"/>
          </p:nvPr>
        </p:nvSpPr>
        <p:spPr>
          <a:xfrm>
            <a:off x="685800" y="1500326"/>
            <a:ext cx="7126550" cy="4718359"/>
          </a:xfrm>
        </p:spPr>
        <p:txBody>
          <a:bodyPr/>
          <a:lstStyle/>
          <a:p>
            <a:r>
              <a:rPr lang="pl-PL" b="1" dirty="0">
                <a:latin typeface="Google Sans"/>
              </a:rPr>
              <a:t>Zgryz głęboki</a:t>
            </a:r>
            <a:r>
              <a:rPr lang="pl-PL" dirty="0">
                <a:latin typeface="Google Sans"/>
              </a:rPr>
              <a:t>, w wyniku tej wady zęby dolne są przykryte górnymi przynajmniej w 2/3, ponieważ górne siekacze zbytnio nachodzą na żuchwę. Jeśli wada jest bardzo zaawansowana, zęby górne mogą stykać się nawet z dziąsłami żuchwy, co prowadzi do poważnych problemów z zakresu periodontologii. Efektem tej wady są nie tylko zmiany w wyglądzie twarzy, ale także wady wymowy. Negatywnie wpływa ona na stan zębów, które nadmiernie się ścierają. Może wywoływać choroby dziąseł i przyzębia. Osobom z tą wadą trudniej odgryza się i przeżuwa pokarm. </a:t>
            </a:r>
          </a:p>
          <a:p>
            <a:endParaRPr lang="pl-PL" dirty="0">
              <a:latin typeface="Google Sans"/>
            </a:endParaRPr>
          </a:p>
          <a:p>
            <a:r>
              <a:rPr lang="pl-PL" dirty="0">
                <a:latin typeface="Google Sans"/>
              </a:rPr>
              <a:t>Brzmienie głosek </a:t>
            </a:r>
            <a:r>
              <a:rPr lang="pl-PL" dirty="0" err="1">
                <a:latin typeface="Google Sans"/>
              </a:rPr>
              <a:t>dentalizowanych</a:t>
            </a:r>
            <a:r>
              <a:rPr lang="pl-PL" dirty="0">
                <a:latin typeface="Google Sans"/>
              </a:rPr>
              <a:t> może być zniekształcone na skutek braku tarcia powietrza  o ostre brzegi siekaczy, które zbyt głęboko zachodzą na siebie.</a:t>
            </a:r>
          </a:p>
        </p:txBody>
      </p:sp>
      <p:pic>
        <p:nvPicPr>
          <p:cNvPr id="4" name="Obraz 3">
            <a:extLst>
              <a:ext uri="{FF2B5EF4-FFF2-40B4-BE49-F238E27FC236}">
                <a16:creationId xmlns:a16="http://schemas.microsoft.com/office/drawing/2014/main" id="{A10F1C24-371A-42B1-9993-833530272F9C}"/>
              </a:ext>
            </a:extLst>
          </p:cNvPr>
          <p:cNvPicPr>
            <a:picLocks noChangeAspect="1"/>
          </p:cNvPicPr>
          <p:nvPr/>
        </p:nvPicPr>
        <p:blipFill>
          <a:blip r:embed="rId2"/>
          <a:stretch>
            <a:fillRect/>
          </a:stretch>
        </p:blipFill>
        <p:spPr>
          <a:xfrm>
            <a:off x="8479007" y="1771650"/>
            <a:ext cx="3749890" cy="2249934"/>
          </a:xfrm>
          <a:prstGeom prst="rect">
            <a:avLst/>
          </a:prstGeom>
        </p:spPr>
      </p:pic>
      <p:pic>
        <p:nvPicPr>
          <p:cNvPr id="6" name="Obraz 5">
            <a:extLst>
              <a:ext uri="{FF2B5EF4-FFF2-40B4-BE49-F238E27FC236}">
                <a16:creationId xmlns:a16="http://schemas.microsoft.com/office/drawing/2014/main" id="{F068E329-E005-4CBB-A5F9-02E0E0484C7F}"/>
              </a:ext>
            </a:extLst>
          </p:cNvPr>
          <p:cNvPicPr>
            <a:picLocks noChangeAspect="1"/>
          </p:cNvPicPr>
          <p:nvPr/>
        </p:nvPicPr>
        <p:blipFill>
          <a:blip r:embed="rId3"/>
          <a:stretch>
            <a:fillRect/>
          </a:stretch>
        </p:blipFill>
        <p:spPr>
          <a:xfrm>
            <a:off x="8479007" y="4619392"/>
            <a:ext cx="3712368" cy="1825795"/>
          </a:xfrm>
          <a:prstGeom prst="rect">
            <a:avLst/>
          </a:prstGeom>
        </p:spPr>
      </p:pic>
    </p:spTree>
    <p:extLst>
      <p:ext uri="{BB962C8B-B14F-4D97-AF65-F5344CB8AC3E}">
        <p14:creationId xmlns:p14="http://schemas.microsoft.com/office/powerpoint/2010/main" val="4124767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B4924E7F-743F-4971-868C-7D43C6EBDEA8}"/>
              </a:ext>
            </a:extLst>
          </p:cNvPr>
          <p:cNvSpPr>
            <a:spLocks noGrp="1"/>
          </p:cNvSpPr>
          <p:nvPr>
            <p:ph idx="4294967295"/>
          </p:nvPr>
        </p:nvSpPr>
        <p:spPr>
          <a:xfrm>
            <a:off x="0" y="1438275"/>
            <a:ext cx="8202643" cy="4779963"/>
          </a:xfrm>
        </p:spPr>
        <p:txBody>
          <a:bodyPr>
            <a:normAutofit lnSpcReduction="10000"/>
          </a:bodyPr>
          <a:lstStyle/>
          <a:p>
            <a:r>
              <a:rPr lang="pl-PL" b="1" dirty="0">
                <a:latin typeface="Google Sans"/>
              </a:rPr>
              <a:t>zgryz otwarty </a:t>
            </a:r>
            <a:r>
              <a:rPr lang="pl-PL" dirty="0">
                <a:latin typeface="Google Sans"/>
              </a:rPr>
              <a:t>– widoczny brak kontaktu między zębami dolnymi a górnymi; w tej wadzie mogą występować problemy z odgryzaniem, żuciem, jak również z prawidłową wymową (możliwe seplenienie); w rozległych wadach wydłużony dolny odcinek twarzy; przyczyny: ssanie palca, smoczka, wargi dolnej, wsadzanie języka między łuki zębowe w spoczynku i w trakcie mowy, jak również w trakcie połykania; najczęstszą przyczynę zgryzu otwartego całkowitego – czyli najbardziej rozległej formy – stanowi krzywica; wada występuje również w </a:t>
            </a:r>
            <a:r>
              <a:rPr lang="pl-PL" dirty="0" err="1">
                <a:latin typeface="Google Sans"/>
              </a:rPr>
              <a:t>endokrynopatiach</a:t>
            </a:r>
            <a:r>
              <a:rPr lang="pl-PL" dirty="0">
                <a:latin typeface="Google Sans"/>
              </a:rPr>
              <a:t> (czyli zaburzeniach hormonalnych) oraz w niektórych zespołach uwarunkowanych genetycznie.</a:t>
            </a:r>
          </a:p>
          <a:p>
            <a:endParaRPr lang="pl-PL" dirty="0">
              <a:latin typeface="Google Sans"/>
            </a:endParaRPr>
          </a:p>
          <a:p>
            <a:r>
              <a:rPr lang="pl-PL" dirty="0">
                <a:latin typeface="Google Sans"/>
              </a:rPr>
              <a:t>W zgryzach otwartych, w związku z występowaniem szpar </a:t>
            </a:r>
            <a:r>
              <a:rPr lang="pl-PL" dirty="0" err="1">
                <a:latin typeface="Google Sans"/>
              </a:rPr>
              <a:t>niedogryzowych</a:t>
            </a:r>
            <a:r>
              <a:rPr lang="pl-PL" dirty="0">
                <a:latin typeface="Google Sans"/>
              </a:rPr>
              <a:t>, dochodzi do zniekształcenia głosek przedniojęzykowo-zębowych: t, d, n, s, </a:t>
            </a:r>
            <a:r>
              <a:rPr lang="pl-PL" dirty="0" err="1">
                <a:latin typeface="Google Sans"/>
              </a:rPr>
              <a:t>z,c</a:t>
            </a:r>
            <a:r>
              <a:rPr lang="pl-PL" dirty="0">
                <a:latin typeface="Google Sans"/>
              </a:rPr>
              <a:t>, </a:t>
            </a:r>
            <a:r>
              <a:rPr lang="pl-PL" dirty="0" err="1">
                <a:latin typeface="Google Sans"/>
              </a:rPr>
              <a:t>dz</a:t>
            </a:r>
            <a:r>
              <a:rPr lang="pl-PL" dirty="0">
                <a:latin typeface="Google Sans"/>
              </a:rPr>
              <a:t>, które realizowane są </a:t>
            </a:r>
            <a:r>
              <a:rPr lang="pl-PL" dirty="0" err="1">
                <a:latin typeface="Google Sans"/>
              </a:rPr>
              <a:t>miedzyzębowo</a:t>
            </a:r>
            <a:r>
              <a:rPr lang="pl-PL" dirty="0">
                <a:latin typeface="Google Sans"/>
              </a:rPr>
              <a:t>. Deformacji mogą ulegać inne głoski, m.in. głoski szeregu ciszącego </a:t>
            </a:r>
            <a:r>
              <a:rPr lang="pl-PL" dirty="0" err="1">
                <a:latin typeface="Google Sans"/>
              </a:rPr>
              <a:t>l,r</a:t>
            </a:r>
            <a:r>
              <a:rPr lang="pl-PL" dirty="0">
                <a:latin typeface="Google Sans"/>
              </a:rPr>
              <a:t>.</a:t>
            </a:r>
          </a:p>
        </p:txBody>
      </p:sp>
      <p:pic>
        <p:nvPicPr>
          <p:cNvPr id="4" name="Obraz 3">
            <a:extLst>
              <a:ext uri="{FF2B5EF4-FFF2-40B4-BE49-F238E27FC236}">
                <a16:creationId xmlns:a16="http://schemas.microsoft.com/office/drawing/2014/main" id="{55A65CD1-986A-48EE-BB17-74B8B6F3A3A8}"/>
              </a:ext>
            </a:extLst>
          </p:cNvPr>
          <p:cNvPicPr>
            <a:picLocks noChangeAspect="1"/>
          </p:cNvPicPr>
          <p:nvPr/>
        </p:nvPicPr>
        <p:blipFill>
          <a:blip r:embed="rId2"/>
          <a:stretch>
            <a:fillRect/>
          </a:stretch>
        </p:blipFill>
        <p:spPr>
          <a:xfrm>
            <a:off x="8202644" y="1438274"/>
            <a:ext cx="3773333" cy="2476778"/>
          </a:xfrm>
          <a:prstGeom prst="rect">
            <a:avLst/>
          </a:prstGeom>
        </p:spPr>
      </p:pic>
      <p:pic>
        <p:nvPicPr>
          <p:cNvPr id="7" name="Obraz 6">
            <a:extLst>
              <a:ext uri="{FF2B5EF4-FFF2-40B4-BE49-F238E27FC236}">
                <a16:creationId xmlns:a16="http://schemas.microsoft.com/office/drawing/2014/main" id="{12D39CC8-9B5A-4BC6-97AE-52431BC7462E}"/>
              </a:ext>
            </a:extLst>
          </p:cNvPr>
          <p:cNvPicPr>
            <a:picLocks noChangeAspect="1"/>
          </p:cNvPicPr>
          <p:nvPr/>
        </p:nvPicPr>
        <p:blipFill>
          <a:blip r:embed="rId3"/>
          <a:stretch>
            <a:fillRect/>
          </a:stretch>
        </p:blipFill>
        <p:spPr>
          <a:xfrm>
            <a:off x="8202643" y="4390794"/>
            <a:ext cx="3773332" cy="2125644"/>
          </a:xfrm>
          <a:prstGeom prst="rect">
            <a:avLst/>
          </a:prstGeom>
        </p:spPr>
      </p:pic>
    </p:spTree>
    <p:extLst>
      <p:ext uri="{BB962C8B-B14F-4D97-AF65-F5344CB8AC3E}">
        <p14:creationId xmlns:p14="http://schemas.microsoft.com/office/powerpoint/2010/main" val="321452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2810B7-D362-4237-8C58-C45521BBBA75}"/>
              </a:ext>
            </a:extLst>
          </p:cNvPr>
          <p:cNvSpPr>
            <a:spLocks noGrp="1"/>
          </p:cNvSpPr>
          <p:nvPr>
            <p:ph type="title"/>
          </p:nvPr>
        </p:nvSpPr>
        <p:spPr>
          <a:xfrm>
            <a:off x="2895600" y="764373"/>
            <a:ext cx="8610600" cy="700443"/>
          </a:xfrm>
        </p:spPr>
        <p:txBody>
          <a:bodyPr>
            <a:normAutofit/>
          </a:bodyPr>
          <a:lstStyle/>
          <a:p>
            <a:pPr algn="ctr"/>
            <a:r>
              <a:rPr lang="pl-PL" sz="3200" b="1" dirty="0"/>
              <a:t>Wady pośrodkowe</a:t>
            </a:r>
          </a:p>
        </p:txBody>
      </p:sp>
      <p:sp>
        <p:nvSpPr>
          <p:cNvPr id="3" name="Symbol zastępczy zawartości 2">
            <a:extLst>
              <a:ext uri="{FF2B5EF4-FFF2-40B4-BE49-F238E27FC236}">
                <a16:creationId xmlns:a16="http://schemas.microsoft.com/office/drawing/2014/main" id="{195B0AE2-5D22-4465-B109-52094AFC84F9}"/>
              </a:ext>
            </a:extLst>
          </p:cNvPr>
          <p:cNvSpPr>
            <a:spLocks noGrp="1"/>
          </p:cNvSpPr>
          <p:nvPr>
            <p:ph idx="1"/>
          </p:nvPr>
        </p:nvSpPr>
        <p:spPr>
          <a:xfrm>
            <a:off x="685800" y="1464816"/>
            <a:ext cx="7064406" cy="4753869"/>
          </a:xfrm>
        </p:spPr>
        <p:txBody>
          <a:bodyPr>
            <a:normAutofit fontScale="92500" lnSpcReduction="10000"/>
          </a:bodyPr>
          <a:lstStyle/>
          <a:p>
            <a:r>
              <a:rPr lang="pl-PL" b="1" dirty="0" err="1">
                <a:latin typeface="Google Sans"/>
              </a:rPr>
              <a:t>tyłozgryz</a:t>
            </a:r>
            <a:r>
              <a:rPr lang="pl-PL" dirty="0">
                <a:latin typeface="Google Sans"/>
              </a:rPr>
              <a:t> – nadmierne cofnięcie zębów dolnych do tyłu w stosunku do zębów górnych; może być spowodowany zahamowaniem wzrostu części zębodołowej żuchwy (część kości, w której znajdują się zęby) bądź nadmiernym wzrostem szczęki (</a:t>
            </a:r>
            <a:r>
              <a:rPr lang="pl-PL" dirty="0" err="1">
                <a:latin typeface="Google Sans"/>
              </a:rPr>
              <a:t>tyłozgryz</a:t>
            </a:r>
            <a:r>
              <a:rPr lang="pl-PL" dirty="0">
                <a:latin typeface="Google Sans"/>
              </a:rPr>
              <a:t> rzekomy)</a:t>
            </a:r>
          </a:p>
          <a:p>
            <a:r>
              <a:rPr lang="pl-PL" dirty="0">
                <a:latin typeface="Google Sans"/>
              </a:rPr>
              <a:t>Efektem tej wady są nie tylko zmiany </a:t>
            </a:r>
            <a:br>
              <a:rPr lang="pl-PL" dirty="0">
                <a:latin typeface="Google Sans"/>
              </a:rPr>
            </a:br>
            <a:r>
              <a:rPr lang="pl-PL" dirty="0">
                <a:latin typeface="Google Sans"/>
              </a:rPr>
              <a:t>w wyglądzie twarzy, ale także wady wymowy. Negatywnie wpływa ona na stan zębów, które nadmiernie się ścierają. Może wywoływać choroby dziąseł i przyzębia. Osobom z tą wadą trudniej odgryza się i przeżuwa pokarm. </a:t>
            </a:r>
          </a:p>
          <a:p>
            <a:endParaRPr lang="pl-PL" dirty="0">
              <a:latin typeface="Google Sans"/>
            </a:endParaRPr>
          </a:p>
          <a:p>
            <a:r>
              <a:rPr lang="pl-PL" dirty="0">
                <a:latin typeface="Google Sans"/>
              </a:rPr>
              <a:t> W wadach dotylnych, na skutek cofnięcia miejsca artykulacji spółgłosek zębowych, zmiany dotyczą brzmienia takich głosek, jak: s, z, c, dz. Jest to nazywane seplenieniem wargowo-zębowym lub </a:t>
            </a:r>
            <a:r>
              <a:rPr lang="pl-PL" dirty="0" err="1">
                <a:latin typeface="Google Sans"/>
              </a:rPr>
              <a:t>przyzębowym</a:t>
            </a:r>
            <a:r>
              <a:rPr lang="pl-PL" dirty="0">
                <a:latin typeface="Google Sans"/>
              </a:rPr>
              <a:t>. Głoski te często mają brzmienie zbliżone do głosek szeregu szumiącego.</a:t>
            </a:r>
          </a:p>
        </p:txBody>
      </p:sp>
      <p:pic>
        <p:nvPicPr>
          <p:cNvPr id="4" name="Obraz 3">
            <a:extLst>
              <a:ext uri="{FF2B5EF4-FFF2-40B4-BE49-F238E27FC236}">
                <a16:creationId xmlns:a16="http://schemas.microsoft.com/office/drawing/2014/main" id="{C7C144FC-ABD2-46E4-BAC9-A4FC51455780}"/>
              </a:ext>
            </a:extLst>
          </p:cNvPr>
          <p:cNvPicPr>
            <a:picLocks noChangeAspect="1"/>
          </p:cNvPicPr>
          <p:nvPr/>
        </p:nvPicPr>
        <p:blipFill>
          <a:blip r:embed="rId2"/>
          <a:stretch>
            <a:fillRect/>
          </a:stretch>
        </p:blipFill>
        <p:spPr>
          <a:xfrm>
            <a:off x="7828162" y="1952625"/>
            <a:ext cx="3678038" cy="2033449"/>
          </a:xfrm>
          <a:prstGeom prst="rect">
            <a:avLst/>
          </a:prstGeom>
        </p:spPr>
      </p:pic>
      <p:pic>
        <p:nvPicPr>
          <p:cNvPr id="6" name="Obraz 5">
            <a:extLst>
              <a:ext uri="{FF2B5EF4-FFF2-40B4-BE49-F238E27FC236}">
                <a16:creationId xmlns:a16="http://schemas.microsoft.com/office/drawing/2014/main" id="{6E75B1ED-C20E-4857-BF79-BA744EE00C85}"/>
              </a:ext>
            </a:extLst>
          </p:cNvPr>
          <p:cNvPicPr>
            <a:picLocks noChangeAspect="1"/>
          </p:cNvPicPr>
          <p:nvPr/>
        </p:nvPicPr>
        <p:blipFill>
          <a:blip r:embed="rId3"/>
          <a:stretch>
            <a:fillRect/>
          </a:stretch>
        </p:blipFill>
        <p:spPr>
          <a:xfrm>
            <a:off x="7828162" y="4419660"/>
            <a:ext cx="3734927" cy="1892363"/>
          </a:xfrm>
          <a:prstGeom prst="rect">
            <a:avLst/>
          </a:prstGeom>
        </p:spPr>
      </p:pic>
    </p:spTree>
    <p:extLst>
      <p:ext uri="{BB962C8B-B14F-4D97-AF65-F5344CB8AC3E}">
        <p14:creationId xmlns:p14="http://schemas.microsoft.com/office/powerpoint/2010/main" val="2092230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F412D435-802A-40C1-A758-BC3B3A340FE2}"/>
              </a:ext>
            </a:extLst>
          </p:cNvPr>
          <p:cNvSpPr/>
          <p:nvPr/>
        </p:nvSpPr>
        <p:spPr>
          <a:xfrm>
            <a:off x="571130" y="1820324"/>
            <a:ext cx="6096000" cy="5078313"/>
          </a:xfrm>
          <a:prstGeom prst="rect">
            <a:avLst/>
          </a:prstGeom>
        </p:spPr>
        <p:txBody>
          <a:bodyPr wrap="square">
            <a:spAutoFit/>
          </a:bodyPr>
          <a:lstStyle/>
          <a:p>
            <a:r>
              <a:rPr lang="pl-PL" b="1" dirty="0">
                <a:latin typeface="Google Sans"/>
              </a:rPr>
              <a:t>Przodozgryz</a:t>
            </a:r>
            <a:r>
              <a:rPr lang="pl-PL" dirty="0">
                <a:latin typeface="Google Sans"/>
              </a:rPr>
              <a:t> – przednie zęby górne znajdują się za przednimi zębami dolnymi. Często bródka jest nadmiernie wysunięta w profilu twarzy. Kostne podłoże wady występuje przy nadmiernym wzroście żuchwy lub przy zahamowanym wzroście szczęki.</a:t>
            </a:r>
          </a:p>
          <a:p>
            <a:endParaRPr lang="pl-PL" dirty="0">
              <a:latin typeface="Google Sans"/>
            </a:endParaRPr>
          </a:p>
          <a:p>
            <a:r>
              <a:rPr lang="pl-PL" dirty="0">
                <a:latin typeface="Google Sans"/>
              </a:rPr>
              <a:t>Pacjenci z tą wadą mają duże problemy z prawidłowym mówieniem, jedzeniem oraz oddychaniem. Rozpoznaje się je po bardzo charakterystycznym wysunięciu do przodu </a:t>
            </a:r>
            <a:br>
              <a:rPr lang="pl-PL" dirty="0">
                <a:latin typeface="Google Sans"/>
              </a:rPr>
            </a:br>
            <a:r>
              <a:rPr lang="pl-PL" dirty="0">
                <a:latin typeface="Google Sans"/>
              </a:rPr>
              <a:t>brody lub dolnych warg.</a:t>
            </a:r>
          </a:p>
          <a:p>
            <a:endParaRPr lang="pl-PL" dirty="0">
              <a:latin typeface="Google Sans"/>
            </a:endParaRPr>
          </a:p>
          <a:p>
            <a:r>
              <a:rPr lang="pl-PL" dirty="0">
                <a:latin typeface="Google Sans"/>
              </a:rPr>
              <a:t>W wadach </a:t>
            </a:r>
            <a:r>
              <a:rPr lang="pl-PL" dirty="0" err="1">
                <a:latin typeface="Google Sans"/>
              </a:rPr>
              <a:t>doprzednich</a:t>
            </a:r>
            <a:r>
              <a:rPr lang="pl-PL" dirty="0">
                <a:latin typeface="Google Sans"/>
              </a:rPr>
              <a:t>  brak pionizacji przedniej części języka, opieranie się jego końca o dno jamy ustnej i przyleganie do językowej powierzchni zębów siecznych dolnych skutkuje nieprawidłową, </a:t>
            </a:r>
            <a:r>
              <a:rPr lang="pl-PL" dirty="0" err="1">
                <a:latin typeface="Google Sans"/>
              </a:rPr>
              <a:t>międzyzębową</a:t>
            </a:r>
            <a:r>
              <a:rPr lang="pl-PL" dirty="0">
                <a:latin typeface="Google Sans"/>
              </a:rPr>
              <a:t> lub </a:t>
            </a:r>
            <a:r>
              <a:rPr lang="pl-PL" dirty="0" err="1">
                <a:latin typeface="Google Sans"/>
              </a:rPr>
              <a:t>przyzębową</a:t>
            </a:r>
            <a:r>
              <a:rPr lang="pl-PL" dirty="0">
                <a:latin typeface="Google Sans"/>
              </a:rPr>
              <a:t> wymową głosek: t, d, n, </a:t>
            </a:r>
            <a:r>
              <a:rPr lang="pl-PL" dirty="0" err="1">
                <a:latin typeface="Google Sans"/>
              </a:rPr>
              <a:t>sz</a:t>
            </a:r>
            <a:r>
              <a:rPr lang="pl-PL" dirty="0">
                <a:latin typeface="Google Sans"/>
              </a:rPr>
              <a:t>, ż, </a:t>
            </a:r>
            <a:r>
              <a:rPr lang="pl-PL" dirty="0" err="1">
                <a:latin typeface="Google Sans"/>
              </a:rPr>
              <a:t>cz</a:t>
            </a:r>
            <a:r>
              <a:rPr lang="pl-PL" dirty="0">
                <a:latin typeface="Google Sans"/>
              </a:rPr>
              <a:t>, </a:t>
            </a:r>
            <a:r>
              <a:rPr lang="pl-PL" dirty="0" err="1">
                <a:latin typeface="Google Sans"/>
              </a:rPr>
              <a:t>dż</a:t>
            </a:r>
            <a:r>
              <a:rPr lang="pl-PL" dirty="0">
                <a:latin typeface="Google Sans"/>
              </a:rPr>
              <a:t>, l, r, ś, ź, ć, </a:t>
            </a:r>
            <a:r>
              <a:rPr lang="pl-PL" dirty="0" err="1">
                <a:latin typeface="Google Sans"/>
              </a:rPr>
              <a:t>dź</a:t>
            </a:r>
            <a:r>
              <a:rPr lang="pl-PL" dirty="0">
                <a:latin typeface="Google Sans"/>
              </a:rPr>
              <a:t>, ń. Głoski, </a:t>
            </a:r>
            <a:r>
              <a:rPr lang="pl-PL" dirty="0" err="1">
                <a:latin typeface="Google Sans"/>
              </a:rPr>
              <a:t>f,v</a:t>
            </a:r>
            <a:r>
              <a:rPr lang="pl-PL" dirty="0">
                <a:latin typeface="Google Sans"/>
              </a:rPr>
              <a:t>  mogą być wytwarzane przez zbliżenie dolnych siekaczy do górnej wargi.</a:t>
            </a:r>
          </a:p>
          <a:p>
            <a:endParaRPr lang="pl-PL" dirty="0">
              <a:latin typeface="Google Sans"/>
            </a:endParaRPr>
          </a:p>
        </p:txBody>
      </p:sp>
      <p:pic>
        <p:nvPicPr>
          <p:cNvPr id="4" name="Obraz 3">
            <a:extLst>
              <a:ext uri="{FF2B5EF4-FFF2-40B4-BE49-F238E27FC236}">
                <a16:creationId xmlns:a16="http://schemas.microsoft.com/office/drawing/2014/main" id="{24CF4F8C-4269-40C5-B091-1DA41EEAA273}"/>
              </a:ext>
            </a:extLst>
          </p:cNvPr>
          <p:cNvPicPr>
            <a:picLocks noChangeAspect="1"/>
          </p:cNvPicPr>
          <p:nvPr/>
        </p:nvPicPr>
        <p:blipFill>
          <a:blip r:embed="rId2"/>
          <a:stretch>
            <a:fillRect/>
          </a:stretch>
        </p:blipFill>
        <p:spPr>
          <a:xfrm>
            <a:off x="8094031" y="1318473"/>
            <a:ext cx="3947984" cy="2250351"/>
          </a:xfrm>
          <a:prstGeom prst="rect">
            <a:avLst/>
          </a:prstGeom>
        </p:spPr>
      </p:pic>
      <p:pic>
        <p:nvPicPr>
          <p:cNvPr id="5" name="Obraz 4">
            <a:extLst>
              <a:ext uri="{FF2B5EF4-FFF2-40B4-BE49-F238E27FC236}">
                <a16:creationId xmlns:a16="http://schemas.microsoft.com/office/drawing/2014/main" id="{7B1A8EFA-07E0-4218-B779-B745947DD1E8}"/>
              </a:ext>
            </a:extLst>
          </p:cNvPr>
          <p:cNvPicPr>
            <a:picLocks noChangeAspect="1"/>
          </p:cNvPicPr>
          <p:nvPr/>
        </p:nvPicPr>
        <p:blipFill>
          <a:blip r:embed="rId3"/>
          <a:stretch>
            <a:fillRect/>
          </a:stretch>
        </p:blipFill>
        <p:spPr>
          <a:xfrm>
            <a:off x="8094032" y="3691631"/>
            <a:ext cx="4015602" cy="2250350"/>
          </a:xfrm>
          <a:prstGeom prst="rect">
            <a:avLst/>
          </a:prstGeom>
        </p:spPr>
      </p:pic>
      <p:pic>
        <p:nvPicPr>
          <p:cNvPr id="6" name="Obraz 5">
            <a:extLst>
              <a:ext uri="{FF2B5EF4-FFF2-40B4-BE49-F238E27FC236}">
                <a16:creationId xmlns:a16="http://schemas.microsoft.com/office/drawing/2014/main" id="{3986B6D8-7A98-4827-AF3C-E75DF3364CAD}"/>
              </a:ext>
            </a:extLst>
          </p:cNvPr>
          <p:cNvPicPr>
            <a:picLocks noChangeAspect="1"/>
          </p:cNvPicPr>
          <p:nvPr/>
        </p:nvPicPr>
        <p:blipFill>
          <a:blip r:embed="rId4"/>
          <a:stretch>
            <a:fillRect/>
          </a:stretch>
        </p:blipFill>
        <p:spPr>
          <a:xfrm>
            <a:off x="6806202" y="4897471"/>
            <a:ext cx="2575657" cy="2001166"/>
          </a:xfrm>
          <a:prstGeom prst="rect">
            <a:avLst/>
          </a:prstGeom>
        </p:spPr>
      </p:pic>
    </p:spTree>
    <p:extLst>
      <p:ext uri="{BB962C8B-B14F-4D97-AF65-F5344CB8AC3E}">
        <p14:creationId xmlns:p14="http://schemas.microsoft.com/office/powerpoint/2010/main" val="2598200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3AF6285-9AB9-45CA-B262-372074432AA2}"/>
              </a:ext>
            </a:extLst>
          </p:cNvPr>
          <p:cNvSpPr>
            <a:spLocks noGrp="1"/>
          </p:cNvSpPr>
          <p:nvPr>
            <p:ph type="title"/>
          </p:nvPr>
        </p:nvSpPr>
        <p:spPr>
          <a:xfrm>
            <a:off x="2140998" y="958790"/>
            <a:ext cx="8627616" cy="816744"/>
          </a:xfrm>
        </p:spPr>
        <p:txBody>
          <a:bodyPr>
            <a:noAutofit/>
          </a:bodyPr>
          <a:lstStyle/>
          <a:p>
            <a:r>
              <a:rPr lang="pl-PL" sz="3200" dirty="0"/>
              <a:t>wady związane stricte z zębami:</a:t>
            </a:r>
            <a:br>
              <a:rPr lang="pl-PL" sz="3200" dirty="0"/>
            </a:br>
            <a:endParaRPr lang="pl-PL" sz="3200" dirty="0"/>
          </a:p>
        </p:txBody>
      </p:sp>
      <p:sp>
        <p:nvSpPr>
          <p:cNvPr id="3" name="Symbol zastępczy zawartości 2">
            <a:extLst>
              <a:ext uri="{FF2B5EF4-FFF2-40B4-BE49-F238E27FC236}">
                <a16:creationId xmlns:a16="http://schemas.microsoft.com/office/drawing/2014/main" id="{D740F728-366C-42FB-B923-54E0547C0266}"/>
              </a:ext>
            </a:extLst>
          </p:cNvPr>
          <p:cNvSpPr>
            <a:spLocks noGrp="1"/>
          </p:cNvSpPr>
          <p:nvPr>
            <p:ph idx="1"/>
          </p:nvPr>
        </p:nvSpPr>
        <p:spPr>
          <a:xfrm>
            <a:off x="685800" y="2194560"/>
            <a:ext cx="6256538" cy="4024125"/>
          </a:xfrm>
        </p:spPr>
        <p:txBody>
          <a:bodyPr>
            <a:normAutofit fontScale="92500" lnSpcReduction="10000"/>
          </a:bodyPr>
          <a:lstStyle/>
          <a:p>
            <a:r>
              <a:rPr lang="pl-PL" dirty="0">
                <a:latin typeface="Google Sans"/>
              </a:rPr>
              <a:t>stłoczenia zębów</a:t>
            </a:r>
          </a:p>
          <a:p>
            <a:r>
              <a:rPr lang="pl-PL" dirty="0">
                <a:latin typeface="Google Sans"/>
              </a:rPr>
              <a:t>zaburzenia budowy zębów (</a:t>
            </a:r>
            <a:r>
              <a:rPr lang="pl-PL" dirty="0" err="1">
                <a:latin typeface="Google Sans"/>
              </a:rPr>
              <a:t>wielkozębie</a:t>
            </a:r>
            <a:r>
              <a:rPr lang="pl-PL" dirty="0">
                <a:latin typeface="Google Sans"/>
              </a:rPr>
              <a:t>, </a:t>
            </a:r>
            <a:r>
              <a:rPr lang="pl-PL" dirty="0" err="1">
                <a:latin typeface="Google Sans"/>
              </a:rPr>
              <a:t>małozębie</a:t>
            </a:r>
            <a:r>
              <a:rPr lang="pl-PL" dirty="0">
                <a:latin typeface="Google Sans"/>
              </a:rPr>
              <a:t>, zęby zlane i zrośnięte, zaburzenia budowy korzeni zębów)</a:t>
            </a:r>
          </a:p>
          <a:p>
            <a:r>
              <a:rPr lang="pl-PL" dirty="0">
                <a:latin typeface="Google Sans"/>
              </a:rPr>
              <a:t>nieprawidłowa liczba zębów (zęby dodatkowe o prawidłowej i nadliczbowe o nieprawidłowej budowie oraz zmniejszenie liczby zębów aż do całkowitego braku zębów)</a:t>
            </a:r>
          </a:p>
          <a:p>
            <a:r>
              <a:rPr lang="pl-PL" dirty="0">
                <a:latin typeface="Google Sans"/>
              </a:rPr>
              <a:t>zaburzenia położenia zębów zarówno w obrębie łuków zębowych (zamiana położenia zębów, ich wychylenia w różne strony oraz rotacje wokół własnej osi), jak i poza nimi</a:t>
            </a:r>
          </a:p>
          <a:p>
            <a:r>
              <a:rPr lang="pl-PL" dirty="0">
                <a:latin typeface="Google Sans"/>
              </a:rPr>
              <a:t>zaburzenia czasu wyrzynania się zębów (zarówno jego opóźnienie, jak i przyspieszenie).</a:t>
            </a:r>
          </a:p>
        </p:txBody>
      </p:sp>
      <p:pic>
        <p:nvPicPr>
          <p:cNvPr id="5" name="Obraz 4">
            <a:extLst>
              <a:ext uri="{FF2B5EF4-FFF2-40B4-BE49-F238E27FC236}">
                <a16:creationId xmlns:a16="http://schemas.microsoft.com/office/drawing/2014/main" id="{EC3D89E6-A68E-40AC-8733-84492FF75828}"/>
              </a:ext>
            </a:extLst>
          </p:cNvPr>
          <p:cNvPicPr>
            <a:picLocks noChangeAspect="1"/>
          </p:cNvPicPr>
          <p:nvPr/>
        </p:nvPicPr>
        <p:blipFill>
          <a:blip r:embed="rId2"/>
          <a:stretch>
            <a:fillRect/>
          </a:stretch>
        </p:blipFill>
        <p:spPr>
          <a:xfrm>
            <a:off x="7902374" y="3019100"/>
            <a:ext cx="4011459" cy="2964450"/>
          </a:xfrm>
          <a:prstGeom prst="rect">
            <a:avLst/>
          </a:prstGeom>
        </p:spPr>
      </p:pic>
    </p:spTree>
    <p:extLst>
      <p:ext uri="{BB962C8B-B14F-4D97-AF65-F5344CB8AC3E}">
        <p14:creationId xmlns:p14="http://schemas.microsoft.com/office/powerpoint/2010/main" val="2629898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B1D522-3364-4465-B516-E664316C6591}"/>
              </a:ext>
            </a:extLst>
          </p:cNvPr>
          <p:cNvSpPr>
            <a:spLocks noGrp="1"/>
          </p:cNvSpPr>
          <p:nvPr>
            <p:ph type="title"/>
          </p:nvPr>
        </p:nvSpPr>
        <p:spPr>
          <a:xfrm>
            <a:off x="3312850" y="66369"/>
            <a:ext cx="8610600" cy="851363"/>
          </a:xfrm>
        </p:spPr>
        <p:txBody>
          <a:bodyPr>
            <a:normAutofit/>
          </a:bodyPr>
          <a:lstStyle/>
          <a:p>
            <a:pPr algn="ctr"/>
            <a:r>
              <a:rPr lang="pl-PL" sz="3200" b="1" dirty="0"/>
              <a:t>Stłoczenie zębów</a:t>
            </a:r>
            <a:endParaRPr lang="pl-PL" sz="3200" dirty="0"/>
          </a:p>
        </p:txBody>
      </p:sp>
      <p:sp>
        <p:nvSpPr>
          <p:cNvPr id="3" name="Symbol zastępczy zawartości 2">
            <a:extLst>
              <a:ext uri="{FF2B5EF4-FFF2-40B4-BE49-F238E27FC236}">
                <a16:creationId xmlns:a16="http://schemas.microsoft.com/office/drawing/2014/main" id="{AAF5BAFF-D723-4AE7-9283-5FB4A968329D}"/>
              </a:ext>
            </a:extLst>
          </p:cNvPr>
          <p:cNvSpPr>
            <a:spLocks noGrp="1"/>
          </p:cNvSpPr>
          <p:nvPr>
            <p:ph idx="1"/>
          </p:nvPr>
        </p:nvSpPr>
        <p:spPr>
          <a:xfrm>
            <a:off x="-73363" y="1393795"/>
            <a:ext cx="9756558" cy="5033639"/>
          </a:xfrm>
        </p:spPr>
        <p:txBody>
          <a:bodyPr>
            <a:noAutofit/>
          </a:bodyPr>
          <a:lstStyle/>
          <a:p>
            <a:r>
              <a:rPr lang="pl-PL" sz="1400" dirty="0">
                <a:latin typeface="Google Sans"/>
              </a:rPr>
              <a:t>spowodowane jest niedostateczną ilością miejsca dla zębów. Wynikiem tego jest nieprawidłowe położenie lub ustawienie zębów. Zęby mogą ulec zatrzymaniu w kości lub wyrznąć się w niewłaściwych miejscach ( jeden za drugim lub nad drugim, zachodzenie na siebie )  lub pozycji  ( przechylenia, wychylenia, obroty, ustawienie pod niewłaściwym kątem itp.).</a:t>
            </a:r>
          </a:p>
          <a:p>
            <a:r>
              <a:rPr lang="pl-PL" sz="1400" dirty="0">
                <a:latin typeface="Google Sans"/>
              </a:rPr>
              <a:t>tłoczenie tzw. pierwotne jest wynikiem dysproporcji pomiędzy zbyt dużymi zębami w stosunku do podstaw kostnych. Zwężenie łuku zębowego można już zdiagnozować w uzębieniu mlecznym. Obserwujemy wtedy zgryz krzyżowy, z powodu zwężenia szczęki, często z towarzyszącym przemieszczeniem dolnej szczęki (żuchwy). Także </a:t>
            </a:r>
            <a:r>
              <a:rPr lang="pl-PL" sz="1400" dirty="0" err="1">
                <a:latin typeface="Google Sans"/>
              </a:rPr>
              <a:t>bezszparowy</a:t>
            </a:r>
            <a:r>
              <a:rPr lang="pl-PL" sz="1400" dirty="0">
                <a:latin typeface="Google Sans"/>
              </a:rPr>
              <a:t> zgryz u 6 – latka (brak szpar pomiędzy zębami mlecznymi przednimi) jest znakiem, że nowe zęby stałe, które są znacznie większe niż ich mleczne odpowiedniki, nie będą miały miejsca dla prawidłowego ustawienia. Obie wyżej wymieniane sytuacje są sygnałem, że leczenie ortodontyczne powinno być rozpoczęte już u przedszkolaka.</a:t>
            </a:r>
          </a:p>
          <a:p>
            <a:r>
              <a:rPr lang="pl-PL" sz="1400" dirty="0">
                <a:latin typeface="Google Sans"/>
              </a:rPr>
              <a:t>Stłoczenie zębów może też być wadą wrodzoną na skutek dziedziczenia. W uproszczeniu możemy powiedzieć, że będzie  tak, jeżeli przykładowo odziedziczymy duże zęby po tacie, a małe szczęki po mamie.</a:t>
            </a:r>
          </a:p>
          <a:p>
            <a:r>
              <a:rPr lang="pl-PL" sz="1400" dirty="0">
                <a:latin typeface="Google Sans"/>
              </a:rPr>
              <a:t>Stłoczenia wtórne związane są z przedwczesną utratą zębów mlecznych, w wyniku urazów lub próchnicy, co powoduje, że wyrzynające się w wieku 6-7 lat pierwsze zęby trzonowe (szóstki) swobodnie przemieszczają się do przodu, zabierając miejsce dla zębów stałych, które jeszcze rozwijają się w kości. Ponadto bezzębna kość nie jest poddawana bodźcom czynnościowym powstającym podczas procesu żucia i jej wzrost może ulec zahamowaniu oraz spowodować niedostateczne rozwinięcie szczęk pogłębiając tym samym deficyt miejsca.</a:t>
            </a:r>
          </a:p>
          <a:p>
            <a:r>
              <a:rPr lang="pl-PL" sz="1400" dirty="0">
                <a:latin typeface="Google Sans"/>
              </a:rPr>
              <a:t>Przyczyną takiego stanu jest ciągle  pokutujące w naszym kraju  przekonanie, że zębów mlecznych się nie leczy, bo i tak wypadną. Jest to błędny pogląd. Zęby mleczne utrzymują miejsce dla zębów stałych. Należy tu także zaznaczyć, że próchnica to choroba wywołana przez bakterie. Zepsute zęby mleczne mogą nie tylko infekować nowe zęby stałe, ale także być przyczyną stanów zapalnych w kości i zniszczenia zawiązków zębów stałych. Jest to ognisko zapalne, które wpływa na zdrowie całego organizmu</a:t>
            </a:r>
          </a:p>
          <a:p>
            <a:endParaRPr lang="pl-PL" sz="1400" dirty="0">
              <a:latin typeface="Google Sans"/>
            </a:endParaRPr>
          </a:p>
          <a:p>
            <a:r>
              <a:rPr lang="pl-PL" sz="1400" dirty="0">
                <a:latin typeface="Google Sans"/>
              </a:rPr>
              <a:t>Etiologia stłoczeń trzeciorzędowych (późnych) łączona jest z ze wzrostem dolnej szczęki, której wzrost trwa dłużej niż górnej oraz z obecnością i pozycją ósemek.</a:t>
            </a:r>
          </a:p>
        </p:txBody>
      </p:sp>
      <p:pic>
        <p:nvPicPr>
          <p:cNvPr id="4" name="Obraz 3">
            <a:extLst>
              <a:ext uri="{FF2B5EF4-FFF2-40B4-BE49-F238E27FC236}">
                <a16:creationId xmlns:a16="http://schemas.microsoft.com/office/drawing/2014/main" id="{A00D7478-6778-4B52-BFCB-D7F214B41EAF}"/>
              </a:ext>
            </a:extLst>
          </p:cNvPr>
          <p:cNvPicPr>
            <a:picLocks noChangeAspect="1"/>
          </p:cNvPicPr>
          <p:nvPr/>
        </p:nvPicPr>
        <p:blipFill>
          <a:blip r:embed="rId2"/>
          <a:stretch>
            <a:fillRect/>
          </a:stretch>
        </p:blipFill>
        <p:spPr>
          <a:xfrm>
            <a:off x="9756559" y="1331651"/>
            <a:ext cx="2433105" cy="1615734"/>
          </a:xfrm>
          <a:prstGeom prst="rect">
            <a:avLst/>
          </a:prstGeom>
        </p:spPr>
      </p:pic>
      <p:pic>
        <p:nvPicPr>
          <p:cNvPr id="5" name="Obraz 4">
            <a:extLst>
              <a:ext uri="{FF2B5EF4-FFF2-40B4-BE49-F238E27FC236}">
                <a16:creationId xmlns:a16="http://schemas.microsoft.com/office/drawing/2014/main" id="{EE75AB6C-44E0-4853-8543-E439869FDC66}"/>
              </a:ext>
            </a:extLst>
          </p:cNvPr>
          <p:cNvPicPr>
            <a:picLocks noChangeAspect="1"/>
          </p:cNvPicPr>
          <p:nvPr/>
        </p:nvPicPr>
        <p:blipFill>
          <a:blip r:embed="rId3"/>
          <a:stretch>
            <a:fillRect/>
          </a:stretch>
        </p:blipFill>
        <p:spPr>
          <a:xfrm>
            <a:off x="9649984" y="3011740"/>
            <a:ext cx="2539680" cy="1797751"/>
          </a:xfrm>
          <a:prstGeom prst="rect">
            <a:avLst/>
          </a:prstGeom>
        </p:spPr>
      </p:pic>
      <p:pic>
        <p:nvPicPr>
          <p:cNvPr id="6" name="Obraz 5">
            <a:extLst>
              <a:ext uri="{FF2B5EF4-FFF2-40B4-BE49-F238E27FC236}">
                <a16:creationId xmlns:a16="http://schemas.microsoft.com/office/drawing/2014/main" id="{8BC1DE06-8530-445D-A196-4FCD75947300}"/>
              </a:ext>
            </a:extLst>
          </p:cNvPr>
          <p:cNvPicPr>
            <a:picLocks noChangeAspect="1"/>
          </p:cNvPicPr>
          <p:nvPr/>
        </p:nvPicPr>
        <p:blipFill>
          <a:blip r:embed="rId4"/>
          <a:stretch>
            <a:fillRect/>
          </a:stretch>
        </p:blipFill>
        <p:spPr>
          <a:xfrm>
            <a:off x="9683195" y="4968051"/>
            <a:ext cx="2523601" cy="1477137"/>
          </a:xfrm>
          <a:prstGeom prst="rect">
            <a:avLst/>
          </a:prstGeom>
        </p:spPr>
      </p:pic>
    </p:spTree>
    <p:extLst>
      <p:ext uri="{BB962C8B-B14F-4D97-AF65-F5344CB8AC3E}">
        <p14:creationId xmlns:p14="http://schemas.microsoft.com/office/powerpoint/2010/main" val="3210177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68DDA94F-02E8-4C70-858E-5BCB02E1DDAD}"/>
              </a:ext>
            </a:extLst>
          </p:cNvPr>
          <p:cNvSpPr/>
          <p:nvPr/>
        </p:nvSpPr>
        <p:spPr>
          <a:xfrm>
            <a:off x="3048000" y="1859340"/>
            <a:ext cx="7933678" cy="2031325"/>
          </a:xfrm>
          <a:prstGeom prst="rect">
            <a:avLst/>
          </a:prstGeom>
        </p:spPr>
        <p:txBody>
          <a:bodyPr wrap="square">
            <a:spAutoFit/>
          </a:bodyPr>
          <a:lstStyle/>
          <a:p>
            <a:r>
              <a:rPr lang="pl-PL" dirty="0">
                <a:latin typeface="Google Sans"/>
              </a:rPr>
              <a:t>Ten rodzaj wady to głównie defekt estetyczny. Pacjenci unikają szerokiego uśmiechania się, zakrywają zęby dłonią. Czują się po prostu niekomfortowo. Jednak stłoczenia warto leczyć nie tylko przez wzgląd na wygląd. Zaburzają symetrię twarzy, u dzieci mogą powodować problemy z oddychaniem i właściwym połykaniem. Stłoczone zęby mogą również sprawiać ból, są bardziej podatne na odkładanie się kamienia nazębnego, trudniej zachować prawidłową higienę jamy ustnej, co skutkuje próchnicą.</a:t>
            </a:r>
          </a:p>
        </p:txBody>
      </p:sp>
      <p:pic>
        <p:nvPicPr>
          <p:cNvPr id="3" name="Obraz 2">
            <a:extLst>
              <a:ext uri="{FF2B5EF4-FFF2-40B4-BE49-F238E27FC236}">
                <a16:creationId xmlns:a16="http://schemas.microsoft.com/office/drawing/2014/main" id="{73EA9FBE-798F-4DBA-BB97-A227F1BD25EA}"/>
              </a:ext>
            </a:extLst>
          </p:cNvPr>
          <p:cNvPicPr>
            <a:picLocks noChangeAspect="1"/>
          </p:cNvPicPr>
          <p:nvPr/>
        </p:nvPicPr>
        <p:blipFill>
          <a:blip r:embed="rId2"/>
          <a:stretch>
            <a:fillRect/>
          </a:stretch>
        </p:blipFill>
        <p:spPr>
          <a:xfrm>
            <a:off x="532289" y="2177275"/>
            <a:ext cx="2377455" cy="3553261"/>
          </a:xfrm>
          <a:prstGeom prst="rect">
            <a:avLst/>
          </a:prstGeom>
        </p:spPr>
      </p:pic>
    </p:spTree>
    <p:extLst>
      <p:ext uri="{BB962C8B-B14F-4D97-AF65-F5344CB8AC3E}">
        <p14:creationId xmlns:p14="http://schemas.microsoft.com/office/powerpoint/2010/main" val="188537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55DFD1-D643-4E53-9048-11F2DA0A23BE}"/>
              </a:ext>
            </a:extLst>
          </p:cNvPr>
          <p:cNvSpPr>
            <a:spLocks noGrp="1"/>
          </p:cNvSpPr>
          <p:nvPr>
            <p:ph type="title"/>
          </p:nvPr>
        </p:nvSpPr>
        <p:spPr>
          <a:xfrm>
            <a:off x="2895600" y="764373"/>
            <a:ext cx="8405674" cy="638299"/>
          </a:xfrm>
        </p:spPr>
        <p:txBody>
          <a:bodyPr>
            <a:normAutofit/>
          </a:bodyPr>
          <a:lstStyle/>
          <a:p>
            <a:pPr algn="ctr"/>
            <a:r>
              <a:rPr lang="pl-PL" sz="3200" b="1" dirty="0"/>
              <a:t>Szparowatość</a:t>
            </a:r>
          </a:p>
        </p:txBody>
      </p:sp>
      <p:pic>
        <p:nvPicPr>
          <p:cNvPr id="4" name="Symbol zastępczy zawartości 3">
            <a:extLst>
              <a:ext uri="{FF2B5EF4-FFF2-40B4-BE49-F238E27FC236}">
                <a16:creationId xmlns:a16="http://schemas.microsoft.com/office/drawing/2014/main" id="{A3128035-00CF-458B-8424-B12F3B111387}"/>
              </a:ext>
            </a:extLst>
          </p:cNvPr>
          <p:cNvPicPr>
            <a:picLocks noGrp="1" noChangeAspect="1"/>
          </p:cNvPicPr>
          <p:nvPr>
            <p:ph idx="1"/>
          </p:nvPr>
        </p:nvPicPr>
        <p:blipFill>
          <a:blip r:embed="rId2"/>
          <a:stretch>
            <a:fillRect/>
          </a:stretch>
        </p:blipFill>
        <p:spPr>
          <a:xfrm>
            <a:off x="9060309" y="3365068"/>
            <a:ext cx="2838450" cy="1609725"/>
          </a:xfrm>
          <a:prstGeom prst="rect">
            <a:avLst/>
          </a:prstGeom>
        </p:spPr>
      </p:pic>
      <p:pic>
        <p:nvPicPr>
          <p:cNvPr id="5" name="Obraz 4">
            <a:extLst>
              <a:ext uri="{FF2B5EF4-FFF2-40B4-BE49-F238E27FC236}">
                <a16:creationId xmlns:a16="http://schemas.microsoft.com/office/drawing/2014/main" id="{52C30BC0-1266-4071-9589-A50088E60C36}"/>
              </a:ext>
            </a:extLst>
          </p:cNvPr>
          <p:cNvPicPr>
            <a:picLocks noChangeAspect="1"/>
          </p:cNvPicPr>
          <p:nvPr/>
        </p:nvPicPr>
        <p:blipFill>
          <a:blip r:embed="rId3"/>
          <a:stretch>
            <a:fillRect/>
          </a:stretch>
        </p:blipFill>
        <p:spPr>
          <a:xfrm>
            <a:off x="9060310" y="1254125"/>
            <a:ext cx="2779266" cy="1967346"/>
          </a:xfrm>
          <a:prstGeom prst="rect">
            <a:avLst/>
          </a:prstGeom>
        </p:spPr>
      </p:pic>
      <p:sp>
        <p:nvSpPr>
          <p:cNvPr id="6" name="Prostokąt 5">
            <a:extLst>
              <a:ext uri="{FF2B5EF4-FFF2-40B4-BE49-F238E27FC236}">
                <a16:creationId xmlns:a16="http://schemas.microsoft.com/office/drawing/2014/main" id="{C5369C2E-5F9B-411F-B175-F20FA21961E2}"/>
              </a:ext>
            </a:extLst>
          </p:cNvPr>
          <p:cNvSpPr/>
          <p:nvPr/>
        </p:nvSpPr>
        <p:spPr>
          <a:xfrm>
            <a:off x="606640" y="1744143"/>
            <a:ext cx="6096000" cy="4801314"/>
          </a:xfrm>
          <a:prstGeom prst="rect">
            <a:avLst/>
          </a:prstGeom>
        </p:spPr>
        <p:txBody>
          <a:bodyPr>
            <a:spAutoFit/>
          </a:bodyPr>
          <a:lstStyle/>
          <a:p>
            <a:r>
              <a:rPr lang="pl-PL" dirty="0">
                <a:solidFill>
                  <a:srgbClr val="040C28"/>
                </a:solidFill>
                <a:latin typeface="Google Sans"/>
              </a:rPr>
              <a:t>Kiedy odstęp pomiędzy co najmniej dwoma zębami jest zbyt duży, możemy mówić o nieprawidłowym rozstawie zębów, czyli szparowatości</a:t>
            </a:r>
            <a:r>
              <a:rPr lang="pl-PL" dirty="0">
                <a:solidFill>
                  <a:srgbClr val="202124"/>
                </a:solidFill>
                <a:latin typeface="Google Sans"/>
              </a:rPr>
              <a:t>. Do wady tej dochodzi w sytuacji, gdy zęby – na skutek niewielkich rozmiarów lub braków w uzębieniu – nie są w stanie zapełnić całej przestrzeni w łuku zębowym.</a:t>
            </a:r>
          </a:p>
          <a:p>
            <a:endParaRPr lang="pl-PL" dirty="0">
              <a:solidFill>
                <a:srgbClr val="202124"/>
              </a:solidFill>
              <a:latin typeface="Google Sans"/>
            </a:endParaRPr>
          </a:p>
          <a:p>
            <a:endParaRPr lang="pl-PL" dirty="0">
              <a:solidFill>
                <a:srgbClr val="202124"/>
              </a:solidFill>
              <a:latin typeface="Google Sans"/>
            </a:endParaRPr>
          </a:p>
          <a:p>
            <a:r>
              <a:rPr lang="pl-PL" dirty="0">
                <a:solidFill>
                  <a:srgbClr val="202124"/>
                </a:solidFill>
                <a:latin typeface="Google Sans"/>
              </a:rPr>
              <a:t>Efektem szparowatości są nieestetyczne szpary między zębami, gdyż nie stykają się one ze sobą. Z tego powodu osoby ze szparowatością zakrywają usta podczas uśmiechu, nie czują się pewnie i mogą mieć kompleksy. Ponadto pacjenci z tą wadą często mają problemy z jedzeniem, ponieważ resztki jedzenia bardzo łatwo wchodzą im w przestrzenie </a:t>
            </a:r>
            <a:r>
              <a:rPr lang="pl-PL" dirty="0" err="1">
                <a:solidFill>
                  <a:srgbClr val="202124"/>
                </a:solidFill>
                <a:latin typeface="Google Sans"/>
              </a:rPr>
              <a:t>międzyzębowe</a:t>
            </a:r>
            <a:r>
              <a:rPr lang="pl-PL" dirty="0">
                <a:solidFill>
                  <a:srgbClr val="202124"/>
                </a:solidFill>
                <a:latin typeface="Google Sans"/>
              </a:rPr>
              <a:t>, co nie jest komfortowe. W rezultacie dotyka ich problem nieświeżego oddechu, gdyż nie są w stanie dokładnie wyczyścić wszystkich przestrzeni.</a:t>
            </a:r>
          </a:p>
          <a:p>
            <a:endParaRPr lang="pl-PL" dirty="0">
              <a:solidFill>
                <a:srgbClr val="202124"/>
              </a:solidFill>
              <a:latin typeface="Google Sans"/>
            </a:endParaRPr>
          </a:p>
        </p:txBody>
      </p:sp>
    </p:spTree>
    <p:extLst>
      <p:ext uri="{BB962C8B-B14F-4D97-AF65-F5344CB8AC3E}">
        <p14:creationId xmlns:p14="http://schemas.microsoft.com/office/powerpoint/2010/main" val="2245537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C5E5E531-5B27-49D0-9E10-9A0886BBC357}"/>
              </a:ext>
            </a:extLst>
          </p:cNvPr>
          <p:cNvSpPr>
            <a:spLocks noGrp="1"/>
          </p:cNvSpPr>
          <p:nvPr>
            <p:ph type="title"/>
          </p:nvPr>
        </p:nvSpPr>
        <p:spPr/>
        <p:txBody>
          <a:bodyPr/>
          <a:lstStyle/>
          <a:p>
            <a:pPr algn="ctr"/>
            <a:r>
              <a:rPr lang="pl-PL" dirty="0"/>
              <a:t>PROFILAKTYKA ORTODONTYCZNA</a:t>
            </a:r>
          </a:p>
        </p:txBody>
      </p:sp>
      <p:sp>
        <p:nvSpPr>
          <p:cNvPr id="5" name="Symbol zastępczy zawartości 4">
            <a:extLst>
              <a:ext uri="{FF2B5EF4-FFF2-40B4-BE49-F238E27FC236}">
                <a16:creationId xmlns:a16="http://schemas.microsoft.com/office/drawing/2014/main" id="{472ED951-95C6-412E-A0E9-71CB41727DE8}"/>
              </a:ext>
            </a:extLst>
          </p:cNvPr>
          <p:cNvSpPr>
            <a:spLocks noGrp="1"/>
          </p:cNvSpPr>
          <p:nvPr>
            <p:ph idx="1"/>
          </p:nvPr>
        </p:nvSpPr>
        <p:spPr/>
        <p:txBody>
          <a:bodyPr/>
          <a:lstStyle/>
          <a:p>
            <a:r>
              <a:rPr lang="pl-PL" dirty="0">
                <a:latin typeface="Google Sans"/>
              </a:rPr>
              <a:t>Profilaktyka w ortopedii szczękowej polega na usuwaniu czynników, które mogą działać </a:t>
            </a:r>
            <a:br>
              <a:rPr lang="pl-PL" dirty="0">
                <a:latin typeface="Google Sans"/>
              </a:rPr>
            </a:br>
            <a:r>
              <a:rPr lang="pl-PL" dirty="0">
                <a:latin typeface="Google Sans"/>
              </a:rPr>
              <a:t>w sposób szkodliwy na rozwój narządu żucia oraz na wspomaganiu czynników działających korzystnie na budowę i czynność układu </a:t>
            </a:r>
            <a:r>
              <a:rPr lang="pl-PL" dirty="0" err="1">
                <a:latin typeface="Google Sans"/>
              </a:rPr>
              <a:t>stomatognatycznego</a:t>
            </a:r>
            <a:r>
              <a:rPr lang="pl-PL" dirty="0">
                <a:latin typeface="Google Sans"/>
              </a:rPr>
              <a:t>.</a:t>
            </a:r>
          </a:p>
        </p:txBody>
      </p:sp>
      <p:pic>
        <p:nvPicPr>
          <p:cNvPr id="6" name="Obraz 5">
            <a:extLst>
              <a:ext uri="{FF2B5EF4-FFF2-40B4-BE49-F238E27FC236}">
                <a16:creationId xmlns:a16="http://schemas.microsoft.com/office/drawing/2014/main" id="{362C8254-FA0A-4CD7-B882-13C39F396C4A}"/>
              </a:ext>
            </a:extLst>
          </p:cNvPr>
          <p:cNvPicPr>
            <a:picLocks noChangeAspect="1"/>
          </p:cNvPicPr>
          <p:nvPr/>
        </p:nvPicPr>
        <p:blipFill>
          <a:blip r:embed="rId2"/>
          <a:stretch>
            <a:fillRect/>
          </a:stretch>
        </p:blipFill>
        <p:spPr>
          <a:xfrm>
            <a:off x="1289331" y="3969011"/>
            <a:ext cx="2619375" cy="1743075"/>
          </a:xfrm>
          <a:prstGeom prst="rect">
            <a:avLst/>
          </a:prstGeom>
        </p:spPr>
      </p:pic>
      <p:pic>
        <p:nvPicPr>
          <p:cNvPr id="7" name="Obraz 6">
            <a:extLst>
              <a:ext uri="{FF2B5EF4-FFF2-40B4-BE49-F238E27FC236}">
                <a16:creationId xmlns:a16="http://schemas.microsoft.com/office/drawing/2014/main" id="{95547E70-8975-4AD2-BC75-15013047E82E}"/>
              </a:ext>
            </a:extLst>
          </p:cNvPr>
          <p:cNvPicPr>
            <a:picLocks noChangeAspect="1"/>
          </p:cNvPicPr>
          <p:nvPr/>
        </p:nvPicPr>
        <p:blipFill>
          <a:blip r:embed="rId3"/>
          <a:stretch>
            <a:fillRect/>
          </a:stretch>
        </p:blipFill>
        <p:spPr>
          <a:xfrm>
            <a:off x="4590379" y="3969011"/>
            <a:ext cx="3011241" cy="1743075"/>
          </a:xfrm>
          <a:prstGeom prst="rect">
            <a:avLst/>
          </a:prstGeom>
        </p:spPr>
      </p:pic>
      <p:pic>
        <p:nvPicPr>
          <p:cNvPr id="8" name="Obraz 7">
            <a:extLst>
              <a:ext uri="{FF2B5EF4-FFF2-40B4-BE49-F238E27FC236}">
                <a16:creationId xmlns:a16="http://schemas.microsoft.com/office/drawing/2014/main" id="{864A46D8-96D1-4933-9249-BD23105D03D7}"/>
              </a:ext>
            </a:extLst>
          </p:cNvPr>
          <p:cNvPicPr>
            <a:picLocks noChangeAspect="1"/>
          </p:cNvPicPr>
          <p:nvPr/>
        </p:nvPicPr>
        <p:blipFill>
          <a:blip r:embed="rId4"/>
          <a:stretch>
            <a:fillRect/>
          </a:stretch>
        </p:blipFill>
        <p:spPr>
          <a:xfrm>
            <a:off x="8443912" y="3969012"/>
            <a:ext cx="2619375" cy="1743074"/>
          </a:xfrm>
          <a:prstGeom prst="rect">
            <a:avLst/>
          </a:prstGeom>
        </p:spPr>
      </p:pic>
    </p:spTree>
    <p:extLst>
      <p:ext uri="{BB962C8B-B14F-4D97-AF65-F5344CB8AC3E}">
        <p14:creationId xmlns:p14="http://schemas.microsoft.com/office/powerpoint/2010/main" val="2410921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540B64-781C-4FAD-B45B-683804EE62E7}"/>
              </a:ext>
            </a:extLst>
          </p:cNvPr>
          <p:cNvSpPr>
            <a:spLocks noGrp="1"/>
          </p:cNvSpPr>
          <p:nvPr>
            <p:ph type="title"/>
          </p:nvPr>
        </p:nvSpPr>
        <p:spPr/>
        <p:txBody>
          <a:bodyPr>
            <a:noAutofit/>
          </a:bodyPr>
          <a:lstStyle/>
          <a:p>
            <a:pPr algn="ctr"/>
            <a:r>
              <a:rPr lang="pl-PL" sz="3200" dirty="0"/>
              <a:t>Profilaktyka ortodontyczna </a:t>
            </a:r>
            <a:br>
              <a:rPr lang="pl-PL" sz="3200" dirty="0"/>
            </a:br>
            <a:r>
              <a:rPr lang="pl-PL" sz="3200" dirty="0"/>
              <a:t>w okresie niemowlęcym:</a:t>
            </a:r>
            <a:br>
              <a:rPr lang="pl-PL" sz="3200" dirty="0"/>
            </a:br>
            <a:endParaRPr lang="pl-PL" sz="3200" dirty="0"/>
          </a:p>
        </p:txBody>
      </p:sp>
      <p:sp>
        <p:nvSpPr>
          <p:cNvPr id="3" name="Symbol zastępczy zawartości 2">
            <a:extLst>
              <a:ext uri="{FF2B5EF4-FFF2-40B4-BE49-F238E27FC236}">
                <a16:creationId xmlns:a16="http://schemas.microsoft.com/office/drawing/2014/main" id="{43557FB2-F35B-4CE6-A4EC-E5029259EEF9}"/>
              </a:ext>
            </a:extLst>
          </p:cNvPr>
          <p:cNvSpPr>
            <a:spLocks noGrp="1"/>
          </p:cNvSpPr>
          <p:nvPr>
            <p:ph idx="1"/>
          </p:nvPr>
        </p:nvSpPr>
        <p:spPr/>
        <p:txBody>
          <a:bodyPr/>
          <a:lstStyle/>
          <a:p>
            <a:pPr marL="0" indent="0">
              <a:buNone/>
            </a:pPr>
            <a:r>
              <a:rPr lang="pl-PL" dirty="0">
                <a:latin typeface="Google Sans"/>
              </a:rPr>
              <a:t>- profilaktyka przeciwkrzywicza (</a:t>
            </a:r>
            <a:r>
              <a:rPr lang="pl-PL" dirty="0" err="1">
                <a:latin typeface="Google Sans"/>
              </a:rPr>
              <a:t>wit</a:t>
            </a:r>
            <a:r>
              <a:rPr lang="pl-PL" dirty="0">
                <a:latin typeface="Google Sans"/>
              </a:rPr>
              <a:t>. D, odpowiednia podaż wapnia i fosforu w diecie)</a:t>
            </a:r>
          </a:p>
          <a:p>
            <a:pPr marL="0" indent="0">
              <a:buNone/>
            </a:pPr>
            <a:r>
              <a:rPr lang="pl-PL" dirty="0">
                <a:latin typeface="Google Sans"/>
              </a:rPr>
              <a:t>- właściwa pozycja niemowlęcia w czasie snu i karmienia (w pozycji na boku   </a:t>
            </a:r>
            <a:br>
              <a:rPr lang="pl-PL" dirty="0">
                <a:latin typeface="Google Sans"/>
              </a:rPr>
            </a:br>
            <a:r>
              <a:rPr lang="pl-PL" dirty="0">
                <a:latin typeface="Google Sans"/>
              </a:rPr>
              <a:t>  główka oraz szyja dziecka powinny być delikatnie wyżej)</a:t>
            </a:r>
          </a:p>
          <a:p>
            <a:pPr marL="0" indent="0">
              <a:buNone/>
            </a:pPr>
            <a:r>
              <a:rPr lang="pl-PL" dirty="0">
                <a:latin typeface="Google Sans"/>
              </a:rPr>
              <a:t>- karmienie naturalne </a:t>
            </a:r>
          </a:p>
          <a:p>
            <a:pPr>
              <a:buFontTx/>
              <a:buChar char="-"/>
            </a:pPr>
            <a:r>
              <a:rPr lang="pl-PL" dirty="0">
                <a:latin typeface="Google Sans"/>
              </a:rPr>
              <a:t>stosowanie właściwego smoczka i sposobu układania butelki podczas </a:t>
            </a:r>
            <a:br>
              <a:rPr lang="pl-PL" dirty="0">
                <a:latin typeface="Google Sans"/>
              </a:rPr>
            </a:br>
            <a:r>
              <a:rPr lang="pl-PL" dirty="0">
                <a:latin typeface="Google Sans"/>
              </a:rPr>
              <a:t>karmienia sztucznego (podczas karmienia butelka lub pierś powinny się znajdować pod kątem 45˚)</a:t>
            </a:r>
          </a:p>
          <a:p>
            <a:pPr marL="0" indent="0">
              <a:buNone/>
            </a:pPr>
            <a:r>
              <a:rPr lang="pl-PL" dirty="0">
                <a:latin typeface="Google Sans"/>
              </a:rPr>
              <a:t>- niedopuszczanie do powstania szkodliwych nawyków</a:t>
            </a:r>
          </a:p>
          <a:p>
            <a:pPr marL="0" indent="0">
              <a:buNone/>
            </a:pPr>
            <a:r>
              <a:rPr lang="pl-PL" dirty="0">
                <a:latin typeface="Google Sans"/>
              </a:rPr>
              <a:t>- zapobieganie próchnicy</a:t>
            </a:r>
          </a:p>
        </p:txBody>
      </p:sp>
      <p:pic>
        <p:nvPicPr>
          <p:cNvPr id="4" name="Obraz 3">
            <a:extLst>
              <a:ext uri="{FF2B5EF4-FFF2-40B4-BE49-F238E27FC236}">
                <a16:creationId xmlns:a16="http://schemas.microsoft.com/office/drawing/2014/main" id="{617B3054-B1E9-4079-B71F-5650D087A81D}"/>
              </a:ext>
            </a:extLst>
          </p:cNvPr>
          <p:cNvPicPr>
            <a:picLocks noChangeAspect="1"/>
          </p:cNvPicPr>
          <p:nvPr/>
        </p:nvPicPr>
        <p:blipFill>
          <a:blip r:embed="rId2"/>
          <a:stretch>
            <a:fillRect/>
          </a:stretch>
        </p:blipFill>
        <p:spPr>
          <a:xfrm>
            <a:off x="8658318" y="4492101"/>
            <a:ext cx="3317659" cy="2211773"/>
          </a:xfrm>
          <a:prstGeom prst="rect">
            <a:avLst/>
          </a:prstGeom>
        </p:spPr>
      </p:pic>
    </p:spTree>
    <p:extLst>
      <p:ext uri="{BB962C8B-B14F-4D97-AF65-F5344CB8AC3E}">
        <p14:creationId xmlns:p14="http://schemas.microsoft.com/office/powerpoint/2010/main" val="2010954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3DEF8D-EE80-47A5-AD2D-C480EF4CD2A7}"/>
              </a:ext>
            </a:extLst>
          </p:cNvPr>
          <p:cNvSpPr>
            <a:spLocks noGrp="1"/>
          </p:cNvSpPr>
          <p:nvPr>
            <p:ph type="title"/>
          </p:nvPr>
        </p:nvSpPr>
        <p:spPr>
          <a:xfrm>
            <a:off x="685800" y="353962"/>
            <a:ext cx="10820399" cy="752168"/>
          </a:xfrm>
        </p:spPr>
        <p:txBody>
          <a:bodyPr/>
          <a:lstStyle/>
          <a:p>
            <a:pPr algn="l"/>
            <a:r>
              <a:rPr lang="pl-PL" dirty="0">
                <a:latin typeface="Google Sans"/>
              </a:rPr>
              <a:t>Ortodoncja</a:t>
            </a:r>
          </a:p>
        </p:txBody>
      </p:sp>
      <p:sp>
        <p:nvSpPr>
          <p:cNvPr id="3" name="Symbol zastępczy tekstu 2">
            <a:extLst>
              <a:ext uri="{FF2B5EF4-FFF2-40B4-BE49-F238E27FC236}">
                <a16:creationId xmlns:a16="http://schemas.microsoft.com/office/drawing/2014/main" id="{93D3861D-3B39-4FF6-8A97-41CA47A0EFAA}"/>
              </a:ext>
            </a:extLst>
          </p:cNvPr>
          <p:cNvSpPr>
            <a:spLocks noGrp="1"/>
          </p:cNvSpPr>
          <p:nvPr>
            <p:ph type="body" idx="1"/>
          </p:nvPr>
        </p:nvSpPr>
        <p:spPr>
          <a:xfrm>
            <a:off x="1279558" y="1106130"/>
            <a:ext cx="10226641" cy="4385187"/>
          </a:xfrm>
        </p:spPr>
        <p:txBody>
          <a:bodyPr/>
          <a:lstStyle/>
          <a:p>
            <a:pPr algn="l"/>
            <a:r>
              <a:rPr lang="pl-PL" b="1" dirty="0">
                <a:solidFill>
                  <a:schemeClr val="tx1"/>
                </a:solidFill>
                <a:latin typeface="Google Sans"/>
              </a:rPr>
              <a:t>Ortopedia  - </a:t>
            </a:r>
            <a:r>
              <a:rPr lang="pl-PL" dirty="0">
                <a:solidFill>
                  <a:schemeClr val="tx1"/>
                </a:solidFill>
                <a:latin typeface="Google Sans"/>
              </a:rPr>
              <a:t>z języka greckiego: </a:t>
            </a:r>
            <a:r>
              <a:rPr lang="pl-PL" dirty="0" err="1">
                <a:solidFill>
                  <a:schemeClr val="tx1"/>
                </a:solidFill>
                <a:latin typeface="Google Sans"/>
              </a:rPr>
              <a:t>orthos</a:t>
            </a:r>
            <a:r>
              <a:rPr lang="pl-PL" dirty="0">
                <a:solidFill>
                  <a:schemeClr val="tx1"/>
                </a:solidFill>
                <a:latin typeface="Google Sans"/>
              </a:rPr>
              <a:t> – prosty, </a:t>
            </a:r>
            <a:r>
              <a:rPr lang="pl-PL" dirty="0" err="1">
                <a:solidFill>
                  <a:schemeClr val="tx1"/>
                </a:solidFill>
                <a:latin typeface="Google Sans"/>
              </a:rPr>
              <a:t>paidos</a:t>
            </a:r>
            <a:r>
              <a:rPr lang="pl-PL" dirty="0">
                <a:solidFill>
                  <a:schemeClr val="tx1"/>
                </a:solidFill>
                <a:latin typeface="Google Sans"/>
              </a:rPr>
              <a:t> – dziecko ( lub </a:t>
            </a:r>
            <a:r>
              <a:rPr lang="pl-PL" dirty="0" err="1">
                <a:solidFill>
                  <a:schemeClr val="tx1"/>
                </a:solidFill>
                <a:latin typeface="Google Sans"/>
              </a:rPr>
              <a:t>paideo</a:t>
            </a:r>
            <a:r>
              <a:rPr lang="pl-PL" dirty="0">
                <a:solidFill>
                  <a:schemeClr val="tx1"/>
                </a:solidFill>
                <a:latin typeface="Google Sans"/>
              </a:rPr>
              <a:t> –    </a:t>
            </a:r>
            <a:br>
              <a:rPr lang="pl-PL" dirty="0">
                <a:solidFill>
                  <a:schemeClr val="tx1"/>
                </a:solidFill>
                <a:latin typeface="Google Sans"/>
              </a:rPr>
            </a:br>
            <a:r>
              <a:rPr lang="pl-PL" dirty="0">
                <a:solidFill>
                  <a:schemeClr val="tx1"/>
                </a:solidFill>
                <a:latin typeface="Google Sans"/>
              </a:rPr>
              <a:t>                     kształtować). Dział medycyny klinicznej i nauka zajmująca się leczeniem wad    </a:t>
            </a:r>
            <a:br>
              <a:rPr lang="pl-PL" dirty="0">
                <a:solidFill>
                  <a:schemeClr val="tx1"/>
                </a:solidFill>
                <a:latin typeface="Google Sans"/>
              </a:rPr>
            </a:br>
            <a:r>
              <a:rPr lang="pl-PL" dirty="0">
                <a:solidFill>
                  <a:schemeClr val="tx1"/>
                </a:solidFill>
                <a:latin typeface="Google Sans"/>
              </a:rPr>
              <a:t>                     rozwojowych i nabytych zaburzeń oraz zniekształceń.</a:t>
            </a:r>
          </a:p>
          <a:p>
            <a:pPr algn="l"/>
            <a:r>
              <a:rPr lang="pl-PL" b="1" dirty="0">
                <a:solidFill>
                  <a:schemeClr val="tx1"/>
                </a:solidFill>
                <a:latin typeface="Google Sans"/>
              </a:rPr>
              <a:t>Ortodoncja</a:t>
            </a:r>
            <a:r>
              <a:rPr lang="pl-PL" dirty="0">
                <a:solidFill>
                  <a:schemeClr val="tx1"/>
                </a:solidFill>
                <a:latin typeface="Google Sans"/>
              </a:rPr>
              <a:t> – jest częścią stomatologii związaną z diagnostyką, leczeniem </a:t>
            </a:r>
            <a:br>
              <a:rPr lang="pl-PL" dirty="0">
                <a:solidFill>
                  <a:schemeClr val="tx1"/>
                </a:solidFill>
                <a:latin typeface="Google Sans"/>
              </a:rPr>
            </a:br>
            <a:r>
              <a:rPr lang="pl-PL" dirty="0">
                <a:solidFill>
                  <a:schemeClr val="tx1"/>
                </a:solidFill>
                <a:latin typeface="Google Sans"/>
              </a:rPr>
              <a:t>                         i zapobieganiem nieregularności położenia zębów, nieprawidłowości zgryzu i zaburzeń rysów twarzy. Nazwa pochodzi od dwóch greckich słów </a:t>
            </a:r>
            <a:r>
              <a:rPr lang="pl-PL" dirty="0" err="1">
                <a:solidFill>
                  <a:schemeClr val="tx1"/>
                </a:solidFill>
                <a:latin typeface="Google Sans"/>
              </a:rPr>
              <a:t>orthos</a:t>
            </a:r>
            <a:r>
              <a:rPr lang="pl-PL" dirty="0">
                <a:solidFill>
                  <a:schemeClr val="tx1"/>
                </a:solidFill>
                <a:latin typeface="Google Sans"/>
              </a:rPr>
              <a:t> – prosty i </a:t>
            </a:r>
            <a:r>
              <a:rPr lang="pl-PL" dirty="0" err="1">
                <a:solidFill>
                  <a:schemeClr val="tx1"/>
                </a:solidFill>
                <a:latin typeface="Google Sans"/>
              </a:rPr>
              <a:t>odus</a:t>
            </a:r>
            <a:r>
              <a:rPr lang="pl-PL" dirty="0">
                <a:solidFill>
                  <a:schemeClr val="tx1"/>
                </a:solidFill>
                <a:latin typeface="Google Sans"/>
              </a:rPr>
              <a:t> – ząb.</a:t>
            </a:r>
          </a:p>
          <a:p>
            <a:pPr algn="l"/>
            <a:endParaRPr lang="pl-PL" dirty="0">
              <a:solidFill>
                <a:schemeClr val="tx1"/>
              </a:solidFill>
              <a:latin typeface="Google Sans"/>
            </a:endParaRPr>
          </a:p>
          <a:p>
            <a:pPr algn="l"/>
            <a:r>
              <a:rPr lang="pl-PL" b="1" dirty="0">
                <a:solidFill>
                  <a:schemeClr val="tx1"/>
                </a:solidFill>
                <a:latin typeface="Google Sans"/>
              </a:rPr>
              <a:t>Obecnie - ortodoncja lub ortopedia szczękowa.</a:t>
            </a:r>
          </a:p>
          <a:p>
            <a:pPr algn="l"/>
            <a:endParaRPr lang="pl-PL" dirty="0">
              <a:solidFill>
                <a:schemeClr val="tx1"/>
              </a:solidFill>
              <a:latin typeface="Google Sans"/>
            </a:endParaRPr>
          </a:p>
          <a:p>
            <a:pPr algn="l"/>
            <a:r>
              <a:rPr lang="pl-PL" dirty="0">
                <a:solidFill>
                  <a:schemeClr val="tx1"/>
                </a:solidFill>
                <a:latin typeface="Google Sans"/>
              </a:rPr>
              <a:t>Obszarem działania </a:t>
            </a:r>
            <a:r>
              <a:rPr lang="pl-PL" b="1" dirty="0">
                <a:solidFill>
                  <a:schemeClr val="tx1"/>
                </a:solidFill>
                <a:latin typeface="Google Sans"/>
              </a:rPr>
              <a:t>ortodoncji</a:t>
            </a:r>
            <a:r>
              <a:rPr lang="pl-PL" dirty="0">
                <a:solidFill>
                  <a:schemeClr val="tx1"/>
                </a:solidFill>
                <a:latin typeface="Google Sans"/>
              </a:rPr>
              <a:t> jest układ </a:t>
            </a:r>
            <a:r>
              <a:rPr lang="pl-PL" u="sng" dirty="0" err="1">
                <a:solidFill>
                  <a:schemeClr val="tx1"/>
                </a:solidFill>
                <a:latin typeface="Google Sans"/>
              </a:rPr>
              <a:t>somatognatyczny</a:t>
            </a:r>
            <a:r>
              <a:rPr lang="pl-PL" u="sng" dirty="0">
                <a:solidFill>
                  <a:schemeClr val="tx1"/>
                </a:solidFill>
                <a:latin typeface="Google Sans"/>
              </a:rPr>
              <a:t>.</a:t>
            </a:r>
          </a:p>
          <a:p>
            <a:pPr algn="l"/>
            <a:endParaRPr lang="pl-PL" u="sng" dirty="0">
              <a:solidFill>
                <a:schemeClr val="tx1"/>
              </a:solidFill>
              <a:latin typeface="Google Sans"/>
            </a:endParaRPr>
          </a:p>
          <a:p>
            <a:pPr algn="l"/>
            <a:endParaRPr lang="pl-PL" u="sng" dirty="0">
              <a:solidFill>
                <a:schemeClr val="tx1"/>
              </a:solidFill>
              <a:latin typeface="Google Sans"/>
            </a:endParaRPr>
          </a:p>
          <a:p>
            <a:pPr algn="l"/>
            <a:endParaRPr lang="pl-PL" u="sng" dirty="0">
              <a:solidFill>
                <a:schemeClr val="tx1"/>
              </a:solidFill>
              <a:latin typeface="Google Sans"/>
            </a:endParaRPr>
          </a:p>
          <a:p>
            <a:pPr algn="l"/>
            <a:endParaRPr lang="pl-PL" dirty="0">
              <a:solidFill>
                <a:srgbClr val="222222"/>
              </a:solidFill>
              <a:latin typeface="Google Sans"/>
            </a:endParaRPr>
          </a:p>
        </p:txBody>
      </p:sp>
    </p:spTree>
    <p:extLst>
      <p:ext uri="{BB962C8B-B14F-4D97-AF65-F5344CB8AC3E}">
        <p14:creationId xmlns:p14="http://schemas.microsoft.com/office/powerpoint/2010/main" val="3226361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713E1E-ECA2-4ABC-8B45-BB9BFA99DB01}"/>
              </a:ext>
            </a:extLst>
          </p:cNvPr>
          <p:cNvSpPr>
            <a:spLocks noGrp="1"/>
          </p:cNvSpPr>
          <p:nvPr>
            <p:ph type="title"/>
          </p:nvPr>
        </p:nvSpPr>
        <p:spPr/>
        <p:txBody>
          <a:bodyPr>
            <a:noAutofit/>
          </a:bodyPr>
          <a:lstStyle/>
          <a:p>
            <a:pPr algn="ctr"/>
            <a:r>
              <a:rPr lang="pl-PL" sz="3200" dirty="0"/>
              <a:t>Profilaktyka ortodontyczna </a:t>
            </a:r>
            <a:br>
              <a:rPr lang="pl-PL" sz="3200" dirty="0"/>
            </a:br>
            <a:r>
              <a:rPr lang="pl-PL" sz="3200" dirty="0"/>
              <a:t>w okresie </a:t>
            </a:r>
            <a:r>
              <a:rPr lang="pl-PL" sz="3200" dirty="0" err="1"/>
              <a:t>poniemowlęcym</a:t>
            </a:r>
            <a:r>
              <a:rPr lang="pl-PL" sz="3200" dirty="0"/>
              <a:t>:</a:t>
            </a:r>
            <a:br>
              <a:rPr lang="pl-PL" sz="3200" dirty="0"/>
            </a:br>
            <a:endParaRPr lang="pl-PL" sz="3200" dirty="0"/>
          </a:p>
        </p:txBody>
      </p:sp>
      <p:sp>
        <p:nvSpPr>
          <p:cNvPr id="3" name="Symbol zastępczy zawartości 2">
            <a:extLst>
              <a:ext uri="{FF2B5EF4-FFF2-40B4-BE49-F238E27FC236}">
                <a16:creationId xmlns:a16="http://schemas.microsoft.com/office/drawing/2014/main" id="{9E96D0B9-869A-4231-AB65-9213D127F625}"/>
              </a:ext>
            </a:extLst>
          </p:cNvPr>
          <p:cNvSpPr>
            <a:spLocks noGrp="1"/>
          </p:cNvSpPr>
          <p:nvPr>
            <p:ph idx="1"/>
          </p:nvPr>
        </p:nvSpPr>
        <p:spPr>
          <a:xfrm>
            <a:off x="532660" y="2288474"/>
            <a:ext cx="8060924" cy="4024125"/>
          </a:xfrm>
        </p:spPr>
        <p:txBody>
          <a:bodyPr/>
          <a:lstStyle/>
          <a:p>
            <a:pPr marL="0" indent="0">
              <a:buNone/>
            </a:pPr>
            <a:r>
              <a:rPr lang="pl-PL" dirty="0">
                <a:latin typeface="Google Sans"/>
              </a:rPr>
              <a:t>- uwzględnienie właściwej konsystencji pokarmu podczas    </a:t>
            </a:r>
            <a:br>
              <a:rPr lang="pl-PL" dirty="0">
                <a:latin typeface="Google Sans"/>
              </a:rPr>
            </a:br>
            <a:r>
              <a:rPr lang="pl-PL" dirty="0">
                <a:latin typeface="Google Sans"/>
              </a:rPr>
              <a:t>  karmienia</a:t>
            </a:r>
          </a:p>
          <a:p>
            <a:pPr marL="0" indent="0">
              <a:buNone/>
            </a:pPr>
            <a:r>
              <a:rPr lang="pl-PL" dirty="0">
                <a:latin typeface="Google Sans"/>
              </a:rPr>
              <a:t>- wykształcenie dojrzałego ( somatycznego ) typu </a:t>
            </a:r>
            <a:br>
              <a:rPr lang="pl-PL" dirty="0">
                <a:latin typeface="Google Sans"/>
              </a:rPr>
            </a:br>
            <a:r>
              <a:rPr lang="pl-PL" dirty="0">
                <a:latin typeface="Google Sans"/>
              </a:rPr>
              <a:t>  połykania</a:t>
            </a:r>
          </a:p>
          <a:p>
            <a:pPr marL="0" indent="0">
              <a:buNone/>
            </a:pPr>
            <a:r>
              <a:rPr lang="pl-PL" dirty="0">
                <a:latin typeface="Google Sans"/>
              </a:rPr>
              <a:t>- uwzględnienie właściwego toru oddychania – przez nos</a:t>
            </a:r>
          </a:p>
          <a:p>
            <a:pPr marL="0" indent="0">
              <a:buNone/>
            </a:pPr>
            <a:r>
              <a:rPr lang="pl-PL" dirty="0">
                <a:latin typeface="Google Sans"/>
              </a:rPr>
              <a:t>- zwalczanie szkodliwych nawyków ( głownie ssania –    </a:t>
            </a:r>
            <a:br>
              <a:rPr lang="pl-PL" dirty="0">
                <a:latin typeface="Google Sans"/>
              </a:rPr>
            </a:br>
            <a:r>
              <a:rPr lang="pl-PL" dirty="0">
                <a:latin typeface="Google Sans"/>
              </a:rPr>
              <a:t>  smoczka, dolnej wargi, języka, błony śluzowej policzków,   </a:t>
            </a:r>
            <a:br>
              <a:rPr lang="pl-PL" dirty="0">
                <a:latin typeface="Google Sans"/>
              </a:rPr>
            </a:br>
            <a:r>
              <a:rPr lang="pl-PL" dirty="0">
                <a:latin typeface="Google Sans"/>
              </a:rPr>
              <a:t>  palca, kocyka itp. )</a:t>
            </a:r>
          </a:p>
          <a:p>
            <a:pPr marL="0" indent="0">
              <a:buNone/>
            </a:pPr>
            <a:r>
              <a:rPr lang="pl-PL" dirty="0">
                <a:latin typeface="Google Sans"/>
              </a:rPr>
              <a:t>- profilaktyka i leczenie próchnicy zębów</a:t>
            </a:r>
          </a:p>
        </p:txBody>
      </p:sp>
      <p:pic>
        <p:nvPicPr>
          <p:cNvPr id="5" name="Obraz 4">
            <a:extLst>
              <a:ext uri="{FF2B5EF4-FFF2-40B4-BE49-F238E27FC236}">
                <a16:creationId xmlns:a16="http://schemas.microsoft.com/office/drawing/2014/main" id="{C7104E6F-4128-4D55-B556-FDF0868D7292}"/>
              </a:ext>
            </a:extLst>
          </p:cNvPr>
          <p:cNvPicPr>
            <a:picLocks noChangeAspect="1"/>
          </p:cNvPicPr>
          <p:nvPr/>
        </p:nvPicPr>
        <p:blipFill>
          <a:blip r:embed="rId2"/>
          <a:stretch>
            <a:fillRect/>
          </a:stretch>
        </p:blipFill>
        <p:spPr>
          <a:xfrm>
            <a:off x="8220722" y="3113990"/>
            <a:ext cx="3520920" cy="2343012"/>
          </a:xfrm>
          <a:prstGeom prst="rect">
            <a:avLst/>
          </a:prstGeom>
        </p:spPr>
      </p:pic>
    </p:spTree>
    <p:extLst>
      <p:ext uri="{BB962C8B-B14F-4D97-AF65-F5344CB8AC3E}">
        <p14:creationId xmlns:p14="http://schemas.microsoft.com/office/powerpoint/2010/main" val="322646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1C68006-4986-484D-8277-710DE8C34456}"/>
              </a:ext>
            </a:extLst>
          </p:cNvPr>
          <p:cNvSpPr>
            <a:spLocks noGrp="1"/>
          </p:cNvSpPr>
          <p:nvPr>
            <p:ph type="title"/>
          </p:nvPr>
        </p:nvSpPr>
        <p:spPr/>
        <p:txBody>
          <a:bodyPr>
            <a:normAutofit/>
          </a:bodyPr>
          <a:lstStyle/>
          <a:p>
            <a:pPr algn="ctr"/>
            <a:r>
              <a:rPr lang="pl-PL" sz="3200" dirty="0"/>
              <a:t>Profilaktyka ortodontyczna </a:t>
            </a:r>
            <a:br>
              <a:rPr lang="pl-PL" sz="3200" dirty="0"/>
            </a:br>
            <a:r>
              <a:rPr lang="pl-PL" sz="3200" dirty="0"/>
              <a:t>w okresie przedszkolnym:</a:t>
            </a:r>
          </a:p>
        </p:txBody>
      </p:sp>
      <p:sp>
        <p:nvSpPr>
          <p:cNvPr id="3" name="Symbol zastępczy zawartości 2">
            <a:extLst>
              <a:ext uri="{FF2B5EF4-FFF2-40B4-BE49-F238E27FC236}">
                <a16:creationId xmlns:a16="http://schemas.microsoft.com/office/drawing/2014/main" id="{830093F4-FE35-464F-B48D-9ABBA04B8DB9}"/>
              </a:ext>
            </a:extLst>
          </p:cNvPr>
          <p:cNvSpPr>
            <a:spLocks noGrp="1"/>
          </p:cNvSpPr>
          <p:nvPr>
            <p:ph idx="1"/>
          </p:nvPr>
        </p:nvSpPr>
        <p:spPr>
          <a:xfrm>
            <a:off x="685800" y="2194560"/>
            <a:ext cx="10820400" cy="4490325"/>
          </a:xfrm>
        </p:spPr>
        <p:txBody>
          <a:bodyPr>
            <a:normAutofit fontScale="92500" lnSpcReduction="10000"/>
          </a:bodyPr>
          <a:lstStyle/>
          <a:p>
            <a:endParaRPr lang="pl-PL" dirty="0">
              <a:latin typeface="Google Sans"/>
            </a:endParaRPr>
          </a:p>
          <a:p>
            <a:pPr>
              <a:buFontTx/>
              <a:buChar char="-"/>
            </a:pPr>
            <a:r>
              <a:rPr lang="pl-PL" dirty="0">
                <a:latin typeface="Google Sans"/>
              </a:rPr>
              <a:t>profilaktyka i leczenie próchnicy ( zapobieganie przedwczesnej utracie  zębów mlecznych )</a:t>
            </a:r>
          </a:p>
          <a:p>
            <a:pPr>
              <a:buFontTx/>
              <a:buChar char="-"/>
            </a:pPr>
            <a:r>
              <a:rPr lang="pl-PL" dirty="0">
                <a:latin typeface="Google Sans"/>
              </a:rPr>
              <a:t>lapisowanie zębów mlecznych w celu zaimpregnowania zębów mlecznych, które zostały zaatakowane</a:t>
            </a:r>
            <a:br>
              <a:rPr lang="pl-PL" dirty="0">
                <a:latin typeface="Google Sans"/>
              </a:rPr>
            </a:br>
            <a:r>
              <a:rPr lang="pl-PL" dirty="0">
                <a:latin typeface="Google Sans"/>
              </a:rPr>
              <a:t>przez próchnicę (zapobiega progresji zmian próchnicowych)</a:t>
            </a:r>
          </a:p>
          <a:p>
            <a:pPr>
              <a:buFontTx/>
              <a:buChar char="-"/>
            </a:pPr>
            <a:r>
              <a:rPr lang="pl-PL" dirty="0">
                <a:latin typeface="Google Sans"/>
              </a:rPr>
              <a:t>lakowanie zębów trzonowych ( wypełnianie bruzd anatomicznych i szczelin </a:t>
            </a:r>
            <a:br>
              <a:rPr lang="pl-PL" dirty="0">
                <a:latin typeface="Google Sans"/>
              </a:rPr>
            </a:br>
            <a:r>
              <a:rPr lang="pl-PL" dirty="0">
                <a:latin typeface="Google Sans"/>
              </a:rPr>
              <a:t>w zębach) w celu wygładzenia powierzchni zębów i zlikwidowania </a:t>
            </a:r>
            <a:br>
              <a:rPr lang="pl-PL" dirty="0">
                <a:latin typeface="Google Sans"/>
              </a:rPr>
            </a:br>
            <a:r>
              <a:rPr lang="pl-PL" dirty="0">
                <a:latin typeface="Google Sans"/>
              </a:rPr>
              <a:t>trudnych do oczyszczenia zagłębień</a:t>
            </a:r>
          </a:p>
          <a:p>
            <a:pPr marL="0" indent="0">
              <a:buNone/>
            </a:pPr>
            <a:r>
              <a:rPr lang="pl-PL" dirty="0">
                <a:latin typeface="Google Sans"/>
              </a:rPr>
              <a:t>-  stosowanie „</a:t>
            </a:r>
            <a:r>
              <a:rPr lang="pl-PL" dirty="0" err="1">
                <a:latin typeface="Google Sans"/>
              </a:rPr>
              <a:t>utrzymywaczy</a:t>
            </a:r>
            <a:r>
              <a:rPr lang="pl-PL" dirty="0">
                <a:latin typeface="Google Sans"/>
              </a:rPr>
              <a:t> przestrzeni” i ortodontycznych protez </a:t>
            </a:r>
            <a:br>
              <a:rPr lang="pl-PL" dirty="0">
                <a:latin typeface="Google Sans"/>
              </a:rPr>
            </a:br>
            <a:r>
              <a:rPr lang="pl-PL" dirty="0">
                <a:latin typeface="Google Sans"/>
              </a:rPr>
              <a:t>   dziecięcych w przypadkach przedwczesnej utraty zębów mlecznych</a:t>
            </a:r>
          </a:p>
          <a:p>
            <a:pPr marL="0" indent="0">
              <a:buNone/>
            </a:pPr>
            <a:r>
              <a:rPr lang="pl-PL" dirty="0">
                <a:latin typeface="Google Sans"/>
              </a:rPr>
              <a:t>-  uwzględnienie odpowiedniego obciążenia czynnościowego narządu żucia </a:t>
            </a:r>
            <a:br>
              <a:rPr lang="pl-PL" dirty="0">
                <a:latin typeface="Google Sans"/>
              </a:rPr>
            </a:br>
            <a:r>
              <a:rPr lang="pl-PL" dirty="0">
                <a:latin typeface="Google Sans"/>
              </a:rPr>
              <a:t>   ( twarde pokarmy w diecie )</a:t>
            </a:r>
          </a:p>
          <a:p>
            <a:pPr marL="0" indent="0">
              <a:buNone/>
            </a:pPr>
            <a:r>
              <a:rPr lang="pl-PL" dirty="0">
                <a:latin typeface="Google Sans"/>
              </a:rPr>
              <a:t>-  zwalczanie dysfunkcji i </a:t>
            </a:r>
            <a:r>
              <a:rPr lang="pl-PL" dirty="0" err="1">
                <a:latin typeface="Google Sans"/>
              </a:rPr>
              <a:t>parafunkcji</a:t>
            </a:r>
            <a:endParaRPr lang="pl-PL" dirty="0">
              <a:latin typeface="Google Sans"/>
            </a:endParaRPr>
          </a:p>
          <a:p>
            <a:pPr marL="0" indent="0">
              <a:buNone/>
            </a:pPr>
            <a:r>
              <a:rPr lang="pl-PL" dirty="0">
                <a:latin typeface="Google Sans"/>
              </a:rPr>
              <a:t>-  szlifowanie guzków zębów mlecznych hamujących naturalne ruchy żuchwy</a:t>
            </a:r>
          </a:p>
        </p:txBody>
      </p:sp>
      <p:pic>
        <p:nvPicPr>
          <p:cNvPr id="4" name="Obraz 3">
            <a:extLst>
              <a:ext uri="{FF2B5EF4-FFF2-40B4-BE49-F238E27FC236}">
                <a16:creationId xmlns:a16="http://schemas.microsoft.com/office/drawing/2014/main" id="{5F3C426F-F5FD-4580-B780-5FE51D160B18}"/>
              </a:ext>
            </a:extLst>
          </p:cNvPr>
          <p:cNvPicPr>
            <a:picLocks noChangeAspect="1"/>
          </p:cNvPicPr>
          <p:nvPr/>
        </p:nvPicPr>
        <p:blipFill>
          <a:blip r:embed="rId2"/>
          <a:stretch>
            <a:fillRect/>
          </a:stretch>
        </p:blipFill>
        <p:spPr>
          <a:xfrm>
            <a:off x="8801838" y="3736937"/>
            <a:ext cx="3168220" cy="2881596"/>
          </a:xfrm>
          <a:prstGeom prst="rect">
            <a:avLst/>
          </a:prstGeom>
        </p:spPr>
      </p:pic>
    </p:spTree>
    <p:extLst>
      <p:ext uri="{BB962C8B-B14F-4D97-AF65-F5344CB8AC3E}">
        <p14:creationId xmlns:p14="http://schemas.microsoft.com/office/powerpoint/2010/main" val="715830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85CF90-2B52-4602-8588-8825AFB53407}"/>
              </a:ext>
            </a:extLst>
          </p:cNvPr>
          <p:cNvSpPr>
            <a:spLocks noGrp="1"/>
          </p:cNvSpPr>
          <p:nvPr>
            <p:ph type="title"/>
          </p:nvPr>
        </p:nvSpPr>
        <p:spPr>
          <a:xfrm>
            <a:off x="3117542" y="941926"/>
            <a:ext cx="8610600" cy="1293028"/>
          </a:xfrm>
        </p:spPr>
        <p:txBody>
          <a:bodyPr>
            <a:normAutofit fontScale="90000"/>
          </a:bodyPr>
          <a:lstStyle/>
          <a:p>
            <a:pPr algn="ctr"/>
            <a:r>
              <a:rPr lang="pl-PL" dirty="0"/>
              <a:t>Profilaktyka ortodontyczna </a:t>
            </a:r>
            <a:br>
              <a:rPr lang="pl-PL" dirty="0"/>
            </a:br>
            <a:r>
              <a:rPr lang="pl-PL" dirty="0"/>
              <a:t>w okresie szkolnym:</a:t>
            </a:r>
            <a:br>
              <a:rPr lang="pl-PL" dirty="0"/>
            </a:br>
            <a:endParaRPr lang="pl-PL" dirty="0"/>
          </a:p>
        </p:txBody>
      </p:sp>
      <p:sp>
        <p:nvSpPr>
          <p:cNvPr id="3" name="Symbol zastępczy zawartości 2">
            <a:extLst>
              <a:ext uri="{FF2B5EF4-FFF2-40B4-BE49-F238E27FC236}">
                <a16:creationId xmlns:a16="http://schemas.microsoft.com/office/drawing/2014/main" id="{0C0647FA-CA9A-49D4-8558-7C4EA0EB56A7}"/>
              </a:ext>
            </a:extLst>
          </p:cNvPr>
          <p:cNvSpPr>
            <a:spLocks noGrp="1"/>
          </p:cNvSpPr>
          <p:nvPr>
            <p:ph idx="1"/>
          </p:nvPr>
        </p:nvSpPr>
        <p:spPr>
          <a:xfrm>
            <a:off x="570390" y="2487523"/>
            <a:ext cx="10820400" cy="4024125"/>
          </a:xfrm>
        </p:spPr>
        <p:txBody>
          <a:bodyPr>
            <a:normAutofit fontScale="92500" lnSpcReduction="10000"/>
          </a:bodyPr>
          <a:lstStyle/>
          <a:p>
            <a:pPr>
              <a:buFontTx/>
              <a:buChar char="-"/>
            </a:pPr>
            <a:r>
              <a:rPr lang="pl-PL" dirty="0">
                <a:latin typeface="Google Sans"/>
              </a:rPr>
              <a:t>kontynuowanie działań profilaktycznych z okresu przedszkolnego</a:t>
            </a:r>
          </a:p>
          <a:p>
            <a:pPr>
              <a:buFontTx/>
              <a:buChar char="-"/>
            </a:pPr>
            <a:r>
              <a:rPr lang="pl-PL" dirty="0">
                <a:latin typeface="Google Sans"/>
              </a:rPr>
              <a:t>systematyczne kontrole u stomatologa, max. co 6 miesięcy</a:t>
            </a:r>
          </a:p>
          <a:p>
            <a:pPr>
              <a:buFontTx/>
              <a:buChar char="-"/>
            </a:pPr>
            <a:r>
              <a:rPr lang="pl-PL" dirty="0">
                <a:latin typeface="Google Sans"/>
              </a:rPr>
              <a:t>usuwanie kamienia nazębnego</a:t>
            </a:r>
          </a:p>
          <a:p>
            <a:pPr marL="0" indent="0">
              <a:buNone/>
            </a:pPr>
            <a:r>
              <a:rPr lang="pl-PL" dirty="0">
                <a:latin typeface="Google Sans"/>
              </a:rPr>
              <a:t>-  kontrola wyrzynania zębów</a:t>
            </a:r>
          </a:p>
          <a:p>
            <a:pPr marL="0" indent="0">
              <a:buNone/>
            </a:pPr>
            <a:r>
              <a:rPr lang="pl-PL" dirty="0">
                <a:latin typeface="Google Sans"/>
              </a:rPr>
              <a:t>-  kontrola kolejności wymiany zębów mlecznych na stałe</a:t>
            </a:r>
          </a:p>
          <a:p>
            <a:pPr marL="0" indent="0">
              <a:buNone/>
            </a:pPr>
            <a:r>
              <a:rPr lang="pl-PL" dirty="0">
                <a:latin typeface="Google Sans"/>
              </a:rPr>
              <a:t>-  usuwanie zębów nadliczbowych</a:t>
            </a:r>
          </a:p>
          <a:p>
            <a:pPr marL="0" indent="0">
              <a:buNone/>
            </a:pPr>
            <a:r>
              <a:rPr lang="pl-PL" dirty="0">
                <a:latin typeface="Google Sans"/>
              </a:rPr>
              <a:t>-  usuwanie zębów przetrwałych mlecznych wg wskazań ortodonty</a:t>
            </a:r>
          </a:p>
          <a:p>
            <a:pPr marL="0" indent="0">
              <a:buNone/>
            </a:pPr>
            <a:r>
              <a:rPr lang="pl-PL" dirty="0">
                <a:latin typeface="Google Sans"/>
              </a:rPr>
              <a:t>-  podcinanie wędzidełek górnej i/lub dolnej wargi </a:t>
            </a:r>
            <a:br>
              <a:rPr lang="pl-PL" dirty="0">
                <a:latin typeface="Google Sans"/>
              </a:rPr>
            </a:br>
            <a:r>
              <a:rPr lang="pl-PL" dirty="0">
                <a:latin typeface="Google Sans"/>
              </a:rPr>
              <a:t>   wg wskazań</a:t>
            </a:r>
          </a:p>
          <a:p>
            <a:pPr marL="0" indent="0">
              <a:buNone/>
            </a:pPr>
            <a:r>
              <a:rPr lang="pl-PL" dirty="0">
                <a:latin typeface="Google Sans"/>
              </a:rPr>
              <a:t>-  leczenie ekstrakcyjne ( tzw. ekstrakcje seryjne w zależności </a:t>
            </a:r>
            <a:br>
              <a:rPr lang="pl-PL" dirty="0">
                <a:latin typeface="Google Sans"/>
              </a:rPr>
            </a:br>
            <a:r>
              <a:rPr lang="pl-PL" dirty="0">
                <a:latin typeface="Google Sans"/>
              </a:rPr>
              <a:t>   od wskazań ).</a:t>
            </a:r>
          </a:p>
        </p:txBody>
      </p:sp>
      <p:pic>
        <p:nvPicPr>
          <p:cNvPr id="4" name="Obraz 3">
            <a:extLst>
              <a:ext uri="{FF2B5EF4-FFF2-40B4-BE49-F238E27FC236}">
                <a16:creationId xmlns:a16="http://schemas.microsoft.com/office/drawing/2014/main" id="{F9414087-B87C-4C15-919B-BEC624F96491}"/>
              </a:ext>
            </a:extLst>
          </p:cNvPr>
          <p:cNvPicPr>
            <a:picLocks noChangeAspect="1"/>
          </p:cNvPicPr>
          <p:nvPr/>
        </p:nvPicPr>
        <p:blipFill>
          <a:blip r:embed="rId2"/>
          <a:stretch>
            <a:fillRect/>
          </a:stretch>
        </p:blipFill>
        <p:spPr>
          <a:xfrm>
            <a:off x="7852345" y="2487523"/>
            <a:ext cx="4099809" cy="4119239"/>
          </a:xfrm>
          <a:prstGeom prst="rect">
            <a:avLst/>
          </a:prstGeom>
        </p:spPr>
      </p:pic>
    </p:spTree>
    <p:extLst>
      <p:ext uri="{BB962C8B-B14F-4D97-AF65-F5344CB8AC3E}">
        <p14:creationId xmlns:p14="http://schemas.microsoft.com/office/powerpoint/2010/main" val="3774381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275FAA4-D693-4C07-9F56-CCE76AA83588}"/>
              </a:ext>
            </a:extLst>
          </p:cNvPr>
          <p:cNvSpPr>
            <a:spLocks noGrp="1"/>
          </p:cNvSpPr>
          <p:nvPr>
            <p:ph type="title"/>
          </p:nvPr>
        </p:nvSpPr>
        <p:spPr/>
        <p:txBody>
          <a:bodyPr/>
          <a:lstStyle/>
          <a:p>
            <a:pPr algn="ctr"/>
            <a:r>
              <a:rPr lang="pl-PL" dirty="0"/>
              <a:t>Bibliografia</a:t>
            </a:r>
          </a:p>
        </p:txBody>
      </p:sp>
      <p:sp>
        <p:nvSpPr>
          <p:cNvPr id="3" name="Symbol zastępczy zawartości 2">
            <a:extLst>
              <a:ext uri="{FF2B5EF4-FFF2-40B4-BE49-F238E27FC236}">
                <a16:creationId xmlns:a16="http://schemas.microsoft.com/office/drawing/2014/main" id="{59A6E0E6-1313-4BF4-8AC1-42CF3597E153}"/>
              </a:ext>
            </a:extLst>
          </p:cNvPr>
          <p:cNvSpPr>
            <a:spLocks noGrp="1"/>
          </p:cNvSpPr>
          <p:nvPr>
            <p:ph idx="1"/>
          </p:nvPr>
        </p:nvSpPr>
        <p:spPr/>
        <p:txBody>
          <a:bodyPr>
            <a:normAutofit fontScale="92500" lnSpcReduction="10000"/>
          </a:bodyPr>
          <a:lstStyle/>
          <a:p>
            <a:r>
              <a:rPr lang="pl-PL" dirty="0"/>
              <a:t>Olczak-Kowalczyk D., </a:t>
            </a:r>
            <a:r>
              <a:rPr lang="pl-PL" dirty="0" err="1"/>
              <a:t>Grudziąż</a:t>
            </a:r>
            <a:r>
              <a:rPr lang="pl-PL" dirty="0"/>
              <a:t>-Sękowska J., 2010, Współzależność wad wymowy i wad zgryzu – doniesienie wstępne, „Nowa Stomatologia”, 15 (2), s. 62–67.</a:t>
            </a:r>
          </a:p>
          <a:p>
            <a:r>
              <a:rPr lang="pl-PL" dirty="0"/>
              <a:t>Karłowska I., 2008, Zarys współczesnej ortodoncji, Warszawa.</a:t>
            </a:r>
          </a:p>
          <a:p>
            <a:r>
              <a:rPr lang="pl-PL" dirty="0"/>
              <a:t>Konopska L., 2008, Standard </a:t>
            </a:r>
            <a:r>
              <a:rPr lang="pl-PL" dirty="0">
                <a:latin typeface="Google Sans"/>
              </a:rPr>
              <a:t>postępowania</a:t>
            </a:r>
            <a:r>
              <a:rPr lang="pl-PL" dirty="0"/>
              <a:t> logopedycznego w przypadku osób z wadą zgryzu, „Logopedia”, 37, s. 131–140.</a:t>
            </a:r>
          </a:p>
          <a:p>
            <a:r>
              <a:rPr lang="pl-PL" dirty="0"/>
              <a:t>Konopska L., 2007, Wymowa osób z wadą zgryzu, Szczecin.</a:t>
            </a:r>
          </a:p>
          <a:p>
            <a:r>
              <a:rPr lang="pl-PL" dirty="0"/>
              <a:t>Lisiecka P., Piątkowska D., 2015, Wpływ wad zgryzu na zaburzenia artykulacji, „Poznańskie Studia Polonistyczne, Seria Językoznawcza”, 22 (2), s. 89–101.</a:t>
            </a:r>
          </a:p>
          <a:p>
            <a:r>
              <a:rPr lang="pl-PL" dirty="0"/>
              <a:t>Orlik-Grzybowska A., 1976, Podstawy ortodoncji, Warszawa</a:t>
            </a:r>
          </a:p>
          <a:p>
            <a:r>
              <a:rPr lang="pl-PL" dirty="0"/>
              <a:t>Dominik K., 1999, Zarys ortopedii szczękowej, Kraków.</a:t>
            </a:r>
          </a:p>
          <a:p>
            <a:r>
              <a:rPr lang="pl-PL" dirty="0"/>
              <a:t>Dera K, Bojda A: Występowanie wad zgryzu u pacjentów z wadami wymowy. As Stomatologii 2007; 2: 16-18. </a:t>
            </a:r>
          </a:p>
          <a:p>
            <a:endParaRPr lang="pl-PL" dirty="0"/>
          </a:p>
        </p:txBody>
      </p:sp>
    </p:spTree>
    <p:extLst>
      <p:ext uri="{BB962C8B-B14F-4D97-AF65-F5344CB8AC3E}">
        <p14:creationId xmlns:p14="http://schemas.microsoft.com/office/powerpoint/2010/main" val="671145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668E8592-F47A-4BD8-A8B2-7A3C25FFA430}"/>
              </a:ext>
            </a:extLst>
          </p:cNvPr>
          <p:cNvSpPr/>
          <p:nvPr/>
        </p:nvSpPr>
        <p:spPr>
          <a:xfrm>
            <a:off x="221944" y="862833"/>
            <a:ext cx="8948690" cy="5995167"/>
          </a:xfrm>
          <a:prstGeom prst="rect">
            <a:avLst/>
          </a:prstGeom>
        </p:spPr>
        <p:txBody>
          <a:bodyPr wrap="square">
            <a:spAutoFit/>
          </a:bodyPr>
          <a:lstStyle/>
          <a:p>
            <a:r>
              <a:rPr lang="pl-PL" b="1" dirty="0">
                <a:latin typeface="Google Sans"/>
              </a:rPr>
              <a:t>                                                   Nowoczesna ortodoncja zajmuje się:</a:t>
            </a:r>
          </a:p>
          <a:p>
            <a:endParaRPr lang="pl-PL" b="1" dirty="0">
              <a:latin typeface="Google Sans"/>
            </a:endParaRPr>
          </a:p>
          <a:p>
            <a:pPr>
              <a:lnSpc>
                <a:spcPct val="150000"/>
              </a:lnSpc>
            </a:pPr>
            <a:r>
              <a:rPr lang="pl-PL" dirty="0">
                <a:latin typeface="Google Sans"/>
              </a:rPr>
              <a:t>- badaniem narządu żucia dziecka w czasie wzrostu i rozwoju,</a:t>
            </a:r>
          </a:p>
          <a:p>
            <a:pPr>
              <a:lnSpc>
                <a:spcPct val="150000"/>
              </a:lnSpc>
            </a:pPr>
            <a:r>
              <a:rPr lang="pl-PL" dirty="0">
                <a:latin typeface="Google Sans"/>
              </a:rPr>
              <a:t>- badaniem korzystnych i niekorzystnych czynników działających na prawidłowy</a:t>
            </a:r>
          </a:p>
          <a:p>
            <a:pPr>
              <a:lnSpc>
                <a:spcPct val="150000"/>
              </a:lnSpc>
            </a:pPr>
            <a:r>
              <a:rPr lang="pl-PL" dirty="0">
                <a:latin typeface="Google Sans"/>
              </a:rPr>
              <a:t>  rozwój narządu żucia,</a:t>
            </a:r>
          </a:p>
          <a:p>
            <a:pPr>
              <a:lnSpc>
                <a:spcPct val="150000"/>
              </a:lnSpc>
            </a:pPr>
            <a:r>
              <a:rPr lang="pl-PL" dirty="0">
                <a:latin typeface="Google Sans"/>
              </a:rPr>
              <a:t>- profilaktyką wad zgryzu, czyli zapobieganiem morfologicznym i czynnościowym</a:t>
            </a:r>
          </a:p>
          <a:p>
            <a:pPr>
              <a:lnSpc>
                <a:spcPct val="150000"/>
              </a:lnSpc>
            </a:pPr>
            <a:r>
              <a:rPr lang="pl-PL" dirty="0">
                <a:latin typeface="Google Sans"/>
              </a:rPr>
              <a:t>  zaburzeniom narządu żucia,</a:t>
            </a:r>
          </a:p>
          <a:p>
            <a:pPr>
              <a:lnSpc>
                <a:spcPct val="150000"/>
              </a:lnSpc>
            </a:pPr>
            <a:r>
              <a:rPr lang="pl-PL" dirty="0">
                <a:latin typeface="Google Sans"/>
              </a:rPr>
              <a:t>- leczeniem wad zębowo-zgryzowo-twarzowych,</a:t>
            </a:r>
          </a:p>
          <a:p>
            <a:pPr>
              <a:lnSpc>
                <a:spcPct val="150000"/>
              </a:lnSpc>
            </a:pPr>
            <a:r>
              <a:rPr lang="pl-PL" dirty="0">
                <a:latin typeface="Google Sans"/>
              </a:rPr>
              <a:t>- badaniem zmian zachodzących w narządzie żucia pod wpływem zapobiegania    </a:t>
            </a:r>
            <a:br>
              <a:rPr lang="pl-PL" dirty="0">
                <a:latin typeface="Google Sans"/>
              </a:rPr>
            </a:br>
            <a:r>
              <a:rPr lang="pl-PL" dirty="0">
                <a:latin typeface="Google Sans"/>
              </a:rPr>
              <a:t>  oraz leczenia ortodontycznego (czynnościowego i mechanicznego),</a:t>
            </a:r>
          </a:p>
          <a:p>
            <a:pPr>
              <a:lnSpc>
                <a:spcPct val="150000"/>
              </a:lnSpc>
            </a:pPr>
            <a:r>
              <a:rPr lang="pl-PL" dirty="0">
                <a:latin typeface="Google Sans"/>
              </a:rPr>
              <a:t>- leczeniem wad zgryzu i nieprawidłowości zębowych u osób dorosłych (często we</a:t>
            </a:r>
          </a:p>
          <a:p>
            <a:pPr>
              <a:lnSpc>
                <a:spcPct val="150000"/>
              </a:lnSpc>
            </a:pPr>
            <a:r>
              <a:rPr lang="pl-PL" dirty="0">
                <a:latin typeface="Google Sans"/>
              </a:rPr>
              <a:t>  współpracy z lekarzami innych specjalności, np. z chirurgiem twarzowo-szczękowym</a:t>
            </a:r>
          </a:p>
          <a:p>
            <a:pPr>
              <a:lnSpc>
                <a:spcPct val="150000"/>
              </a:lnSpc>
            </a:pPr>
            <a:r>
              <a:rPr lang="pl-PL" dirty="0">
                <a:latin typeface="Google Sans"/>
              </a:rPr>
              <a:t>  w przypadku leczenia wad morfologicznych twarzowej części czaszki lub </a:t>
            </a:r>
            <a:br>
              <a:rPr lang="pl-PL" dirty="0">
                <a:latin typeface="Google Sans"/>
              </a:rPr>
            </a:br>
            <a:r>
              <a:rPr lang="pl-PL" dirty="0">
                <a:latin typeface="Google Sans"/>
              </a:rPr>
              <a:t>  z protetykiem stomatologicznym w przypadku konieczności leczenia   </a:t>
            </a:r>
            <a:br>
              <a:rPr lang="pl-PL" dirty="0">
                <a:latin typeface="Google Sans"/>
              </a:rPr>
            </a:br>
            <a:r>
              <a:rPr lang="pl-PL" dirty="0">
                <a:latin typeface="Google Sans"/>
              </a:rPr>
              <a:t>  ortodontycznego przed rehabilitacją protetyczną).</a:t>
            </a:r>
          </a:p>
        </p:txBody>
      </p:sp>
      <p:pic>
        <p:nvPicPr>
          <p:cNvPr id="3" name="Obraz 2">
            <a:extLst>
              <a:ext uri="{FF2B5EF4-FFF2-40B4-BE49-F238E27FC236}">
                <a16:creationId xmlns:a16="http://schemas.microsoft.com/office/drawing/2014/main" id="{CCE4E7D1-955C-4324-BD96-1F77BED1F1C8}"/>
              </a:ext>
            </a:extLst>
          </p:cNvPr>
          <p:cNvPicPr>
            <a:picLocks noChangeAspect="1"/>
          </p:cNvPicPr>
          <p:nvPr/>
        </p:nvPicPr>
        <p:blipFill>
          <a:blip r:embed="rId2"/>
          <a:stretch>
            <a:fillRect/>
          </a:stretch>
        </p:blipFill>
        <p:spPr>
          <a:xfrm>
            <a:off x="8245781" y="862833"/>
            <a:ext cx="3724275" cy="2217718"/>
          </a:xfrm>
          <a:prstGeom prst="rect">
            <a:avLst/>
          </a:prstGeom>
        </p:spPr>
      </p:pic>
    </p:spTree>
    <p:extLst>
      <p:ext uri="{BB962C8B-B14F-4D97-AF65-F5344CB8AC3E}">
        <p14:creationId xmlns:p14="http://schemas.microsoft.com/office/powerpoint/2010/main" val="165863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85E1446-D693-4379-A070-408ED4427F0B}"/>
              </a:ext>
            </a:extLst>
          </p:cNvPr>
          <p:cNvSpPr>
            <a:spLocks noGrp="1"/>
          </p:cNvSpPr>
          <p:nvPr>
            <p:ph type="title"/>
          </p:nvPr>
        </p:nvSpPr>
        <p:spPr>
          <a:xfrm>
            <a:off x="2895600" y="764373"/>
            <a:ext cx="8610600" cy="718198"/>
          </a:xfrm>
        </p:spPr>
        <p:txBody>
          <a:bodyPr/>
          <a:lstStyle/>
          <a:p>
            <a:pPr algn="l"/>
            <a:r>
              <a:rPr lang="pl-PL" dirty="0"/>
              <a:t>Układ </a:t>
            </a:r>
            <a:r>
              <a:rPr lang="pl-PL" dirty="0" err="1"/>
              <a:t>somatognastyczny</a:t>
            </a:r>
            <a:endParaRPr lang="pl-PL" dirty="0"/>
          </a:p>
        </p:txBody>
      </p:sp>
      <p:sp>
        <p:nvSpPr>
          <p:cNvPr id="3" name="Symbol zastępczy zawartości 2">
            <a:extLst>
              <a:ext uri="{FF2B5EF4-FFF2-40B4-BE49-F238E27FC236}">
                <a16:creationId xmlns:a16="http://schemas.microsoft.com/office/drawing/2014/main" id="{505A7858-2759-4EA9-A4A6-DA68414FD354}"/>
              </a:ext>
            </a:extLst>
          </p:cNvPr>
          <p:cNvSpPr>
            <a:spLocks noGrp="1"/>
          </p:cNvSpPr>
          <p:nvPr>
            <p:ph sz="half" idx="1"/>
          </p:nvPr>
        </p:nvSpPr>
        <p:spPr>
          <a:xfrm>
            <a:off x="68826" y="1784412"/>
            <a:ext cx="5799314" cy="4714711"/>
          </a:xfrm>
        </p:spPr>
        <p:txBody>
          <a:bodyPr>
            <a:noAutofit/>
          </a:bodyPr>
          <a:lstStyle/>
          <a:p>
            <a:r>
              <a:rPr lang="pl-PL" sz="1600" dirty="0">
                <a:latin typeface="Google Sans"/>
                <a:cs typeface="Times New Roman" panose="02020603050405020304" pitchFamily="18" charset="0"/>
              </a:rPr>
              <a:t>Układ </a:t>
            </a:r>
            <a:r>
              <a:rPr lang="pl-PL" sz="1600" dirty="0" err="1">
                <a:latin typeface="Google Sans"/>
                <a:cs typeface="Times New Roman" panose="02020603050405020304" pitchFamily="18" charset="0"/>
              </a:rPr>
              <a:t>stomatognatyczny</a:t>
            </a:r>
            <a:r>
              <a:rPr lang="pl-PL" sz="1600" dirty="0">
                <a:latin typeface="Google Sans"/>
                <a:cs typeface="Times New Roman" panose="02020603050405020304" pitchFamily="18" charset="0"/>
              </a:rPr>
              <a:t> pozwala m.in. na przeżuwanie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i rozdrabnianie pokarmów. Choć jest często nazywany narządem żucia, tak naprawdę jego funkcjonowanie jest znacznie bardziej rozległe. To układ pełniący wiele zadań. </a:t>
            </a:r>
          </a:p>
          <a:p>
            <a:r>
              <a:rPr lang="pl-PL" sz="1600" dirty="0">
                <a:latin typeface="Google Sans"/>
                <a:cs typeface="Times New Roman" panose="02020603050405020304" pitchFamily="18" charset="0"/>
              </a:rPr>
              <a:t>Jest to </a:t>
            </a:r>
            <a:r>
              <a:rPr lang="pl-PL" sz="1600" b="1" dirty="0">
                <a:latin typeface="Google Sans"/>
                <a:cs typeface="Times New Roman" panose="02020603050405020304" pitchFamily="18" charset="0"/>
              </a:rPr>
              <a:t>zespół wszystkich elementów twarzowej części czaszki</a:t>
            </a:r>
            <a:r>
              <a:rPr lang="pl-PL" sz="1600" dirty="0">
                <a:latin typeface="Google Sans"/>
                <a:cs typeface="Times New Roman" panose="02020603050405020304" pitchFamily="18" charset="0"/>
              </a:rPr>
              <a:t>, który składa się z tkanek i narządów znajdujących się w jamie ustnej i twarzoczaszce.</a:t>
            </a:r>
          </a:p>
          <a:p>
            <a:r>
              <a:rPr lang="pl-PL" sz="1600" dirty="0">
                <a:latin typeface="Google Sans"/>
                <a:cs typeface="Times New Roman" panose="02020603050405020304" pitchFamily="18" charset="0"/>
              </a:rPr>
              <a:t>Układ </a:t>
            </a:r>
            <a:r>
              <a:rPr lang="pl-PL" sz="1600" dirty="0" err="1">
                <a:latin typeface="Google Sans"/>
                <a:cs typeface="Times New Roman" panose="02020603050405020304" pitchFamily="18" charset="0"/>
              </a:rPr>
              <a:t>stomatognatyczny</a:t>
            </a:r>
            <a:r>
              <a:rPr lang="pl-PL" sz="1600" dirty="0">
                <a:latin typeface="Google Sans"/>
                <a:cs typeface="Times New Roman" panose="02020603050405020304" pitchFamily="18" charset="0"/>
              </a:rPr>
              <a:t> to rozbudowany system, który tworzą:</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zespół zębowo-zębodołowy (zęby z przyzębiem),</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zespół zębowo-zębowy (układ zębów dolnego i górnego łuku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zębowego),</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zespół stawowy/ zespół mięśniowo-stawowy (sprzężone stawy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skroniowo-żuchwowe/ mięśnie żucia)</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pozostałe tkanki i narządy twarzy oraz jamy ustnej: kości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twarzoczaszki, naczynia krwionośne i limfatyczne, nerwy,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mięśnie (mimiczne, żwaczowe, </a:t>
            </a:r>
            <a:r>
              <a:rPr lang="pl-PL" sz="1600" dirty="0" err="1">
                <a:latin typeface="Google Sans"/>
                <a:cs typeface="Times New Roman" panose="02020603050405020304" pitchFamily="18" charset="0"/>
              </a:rPr>
              <a:t>nadgnykowe</a:t>
            </a:r>
            <a:r>
              <a:rPr lang="pl-PL" sz="1600" dirty="0">
                <a:latin typeface="Google Sans"/>
                <a:cs typeface="Times New Roman" panose="02020603050405020304" pitchFamily="18" charset="0"/>
              </a:rPr>
              <a:t>, języka i </a:t>
            </a:r>
            <a:br>
              <a:rPr lang="pl-PL" sz="1600" dirty="0">
                <a:latin typeface="Google Sans"/>
                <a:cs typeface="Times New Roman" panose="02020603050405020304" pitchFamily="18" charset="0"/>
              </a:rPr>
            </a:br>
            <a:r>
              <a:rPr lang="pl-PL" sz="1600" dirty="0">
                <a:latin typeface="Google Sans"/>
                <a:cs typeface="Times New Roman" panose="02020603050405020304" pitchFamily="18" charset="0"/>
              </a:rPr>
              <a:t>  podniebienia) czy  błona śluzowa oraz ślinianki.</a:t>
            </a:r>
          </a:p>
        </p:txBody>
      </p:sp>
      <p:sp>
        <p:nvSpPr>
          <p:cNvPr id="4" name="Symbol zastępczy zawartości 3">
            <a:extLst>
              <a:ext uri="{FF2B5EF4-FFF2-40B4-BE49-F238E27FC236}">
                <a16:creationId xmlns:a16="http://schemas.microsoft.com/office/drawing/2014/main" id="{EFD9390A-B0D3-490C-8AA4-AD70DF8BBEF7}"/>
              </a:ext>
            </a:extLst>
          </p:cNvPr>
          <p:cNvSpPr>
            <a:spLocks noGrp="1"/>
          </p:cNvSpPr>
          <p:nvPr>
            <p:ph sz="half" idx="2"/>
          </p:nvPr>
        </p:nvSpPr>
        <p:spPr>
          <a:xfrm>
            <a:off x="5805996" y="1695635"/>
            <a:ext cx="6150030" cy="4960804"/>
          </a:xfrm>
        </p:spPr>
        <p:txBody>
          <a:bodyPr>
            <a:normAutofit fontScale="62500" lnSpcReduction="20000"/>
          </a:bodyPr>
          <a:lstStyle/>
          <a:p>
            <a:pPr algn="just">
              <a:lnSpc>
                <a:spcPct val="120000"/>
              </a:lnSpc>
            </a:pPr>
            <a:r>
              <a:rPr lang="pl-PL" sz="2900" dirty="0">
                <a:latin typeface="Google Sans"/>
                <a:cs typeface="Times New Roman" panose="02020603050405020304" pitchFamily="18" charset="0"/>
              </a:rPr>
              <a:t>Tak samo jak narząd żucia, układ </a:t>
            </a:r>
            <a:r>
              <a:rPr lang="pl-PL" sz="2900" dirty="0" err="1">
                <a:latin typeface="Google Sans"/>
                <a:cs typeface="Times New Roman" panose="02020603050405020304" pitchFamily="18" charset="0"/>
              </a:rPr>
              <a:t>stomatognastyczny</a:t>
            </a:r>
            <a:r>
              <a:rPr lang="pl-PL" sz="2900" dirty="0">
                <a:latin typeface="Google Sans"/>
                <a:cs typeface="Times New Roman" panose="02020603050405020304" pitchFamily="18" charset="0"/>
              </a:rPr>
              <a:t> uczestniczy w przeżuwaniu i rozdrabnianiu pokarmu, czyli w procesie wstępnego trawienia i połykania. Na tym jednak zadania tego układu się nie kończą. Co ciekawe, choć jeszcze nie mamy zębów i nie spożywamy stałych pokarmów, korzystamy z niego tuż po narodzinach. Układ </a:t>
            </a:r>
            <a:r>
              <a:rPr lang="pl-PL" sz="2900" dirty="0" err="1">
                <a:latin typeface="Google Sans"/>
                <a:cs typeface="Times New Roman" panose="02020603050405020304" pitchFamily="18" charset="0"/>
              </a:rPr>
              <a:t>stomatognatyczny</a:t>
            </a:r>
            <a:r>
              <a:rPr lang="pl-PL" sz="2900" dirty="0">
                <a:latin typeface="Google Sans"/>
                <a:cs typeface="Times New Roman" panose="02020603050405020304" pitchFamily="18" charset="0"/>
              </a:rPr>
              <a:t> odpowiada za </a:t>
            </a:r>
            <a:r>
              <a:rPr lang="pl-PL" sz="2900" b="1" dirty="0">
                <a:latin typeface="Google Sans"/>
                <a:cs typeface="Times New Roman" panose="02020603050405020304" pitchFamily="18" charset="0"/>
              </a:rPr>
              <a:t>aktywację odruchu ssania</a:t>
            </a:r>
            <a:r>
              <a:rPr lang="pl-PL" sz="2900" dirty="0">
                <a:latin typeface="Google Sans"/>
                <a:cs typeface="Times New Roman" panose="02020603050405020304" pitchFamily="18" charset="0"/>
              </a:rPr>
              <a:t>, który pozwala pobierać mleko matki lub z butelki. To najsilniejszy odruch bezwarunkowy w okresie niemowlęcym.</a:t>
            </a:r>
          </a:p>
          <a:p>
            <a:pPr>
              <a:lnSpc>
                <a:spcPct val="120000"/>
              </a:lnSpc>
            </a:pPr>
            <a:r>
              <a:rPr lang="pl-PL" sz="2900" dirty="0">
                <a:latin typeface="Google Sans"/>
                <a:cs typeface="Times New Roman" panose="02020603050405020304" pitchFamily="18" charset="0"/>
              </a:rPr>
              <a:t>Następnie układ ten uczestniczy w </a:t>
            </a:r>
            <a:r>
              <a:rPr lang="pl-PL" sz="2900" b="1" dirty="0">
                <a:latin typeface="Google Sans"/>
                <a:cs typeface="Times New Roman" panose="02020603050405020304" pitchFamily="18" charset="0"/>
              </a:rPr>
              <a:t>kształtowaniu się mowy </a:t>
            </a:r>
            <a:br>
              <a:rPr lang="pl-PL" sz="2900" b="1" dirty="0">
                <a:latin typeface="Google Sans"/>
                <a:cs typeface="Times New Roman" panose="02020603050405020304" pitchFamily="18" charset="0"/>
              </a:rPr>
            </a:br>
            <a:r>
              <a:rPr lang="pl-PL" sz="2900" dirty="0">
                <a:latin typeface="Google Sans"/>
                <a:cs typeface="Times New Roman" panose="02020603050405020304" pitchFamily="18" charset="0"/>
              </a:rPr>
              <a:t>i tworzeniu akcentu, ale nie tylko. Dzięki niemu możemy artykułować dźwięki, oddychać oraz wyrażać emocje. Za sprawą układu </a:t>
            </a:r>
            <a:r>
              <a:rPr lang="pl-PL" sz="2900" dirty="0" err="1">
                <a:latin typeface="Google Sans"/>
                <a:cs typeface="Times New Roman" panose="02020603050405020304" pitchFamily="18" charset="0"/>
              </a:rPr>
              <a:t>stomatognatycznego</a:t>
            </a:r>
            <a:r>
              <a:rPr lang="pl-PL" sz="2900" dirty="0">
                <a:latin typeface="Google Sans"/>
                <a:cs typeface="Times New Roman" panose="02020603050405020304" pitchFamily="18" charset="0"/>
              </a:rPr>
              <a:t> naszym twarzom nadawany jest konkretny kształt. </a:t>
            </a:r>
          </a:p>
          <a:p>
            <a:pPr>
              <a:lnSpc>
                <a:spcPct val="120000"/>
              </a:lnSpc>
            </a:pPr>
            <a:r>
              <a:rPr lang="pl-PL" sz="2900" dirty="0">
                <a:latin typeface="Google Sans"/>
                <a:cs typeface="Times New Roman" panose="02020603050405020304" pitchFamily="18" charset="0"/>
              </a:rPr>
              <a:t>Pełni on nie tylko funkcje praktyczne, lecz także estetyczne.</a:t>
            </a:r>
          </a:p>
          <a:p>
            <a:endParaRPr lang="pl-PL" dirty="0">
              <a:latin typeface="Google Sans"/>
            </a:endParaRPr>
          </a:p>
        </p:txBody>
      </p:sp>
    </p:spTree>
    <p:extLst>
      <p:ext uri="{BB962C8B-B14F-4D97-AF65-F5344CB8AC3E}">
        <p14:creationId xmlns:p14="http://schemas.microsoft.com/office/powerpoint/2010/main" val="2015034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B9B84F45-B1B0-4455-9683-F3E76865B80C}"/>
              </a:ext>
            </a:extLst>
          </p:cNvPr>
          <p:cNvSpPr>
            <a:spLocks noGrp="1"/>
          </p:cNvSpPr>
          <p:nvPr>
            <p:ph type="title"/>
          </p:nvPr>
        </p:nvSpPr>
        <p:spPr>
          <a:xfrm>
            <a:off x="4082988" y="470517"/>
            <a:ext cx="7919621" cy="1162975"/>
          </a:xfrm>
        </p:spPr>
        <p:txBody>
          <a:bodyPr>
            <a:normAutofit fontScale="90000"/>
          </a:bodyPr>
          <a:lstStyle/>
          <a:p>
            <a:pPr algn="l"/>
            <a:r>
              <a:rPr lang="pl-PL" dirty="0"/>
              <a:t>Cechy prawidłowego zgryzu </a:t>
            </a:r>
            <a:br>
              <a:rPr lang="pl-PL" dirty="0"/>
            </a:br>
            <a:r>
              <a:rPr lang="pl-PL" dirty="0"/>
              <a:t>w uzębieniu stałym</a:t>
            </a:r>
          </a:p>
        </p:txBody>
      </p:sp>
      <p:pic>
        <p:nvPicPr>
          <p:cNvPr id="7" name="Symbol zastępczy zawartości 6">
            <a:extLst>
              <a:ext uri="{FF2B5EF4-FFF2-40B4-BE49-F238E27FC236}">
                <a16:creationId xmlns:a16="http://schemas.microsoft.com/office/drawing/2014/main" id="{E52C822A-7645-4911-941F-C9B58CB6F573}"/>
              </a:ext>
            </a:extLst>
          </p:cNvPr>
          <p:cNvPicPr>
            <a:picLocks noGrp="1" noChangeAspect="1"/>
          </p:cNvPicPr>
          <p:nvPr>
            <p:ph sz="half" idx="1"/>
          </p:nvPr>
        </p:nvPicPr>
        <p:blipFill>
          <a:blip r:embed="rId2"/>
          <a:stretch>
            <a:fillRect/>
          </a:stretch>
        </p:blipFill>
        <p:spPr>
          <a:xfrm>
            <a:off x="338906" y="2176462"/>
            <a:ext cx="3333750" cy="2505075"/>
          </a:xfrm>
          <a:prstGeom prst="rect">
            <a:avLst/>
          </a:prstGeom>
        </p:spPr>
      </p:pic>
      <p:sp>
        <p:nvSpPr>
          <p:cNvPr id="8" name="Symbol zastępczy zawartości 7">
            <a:extLst>
              <a:ext uri="{FF2B5EF4-FFF2-40B4-BE49-F238E27FC236}">
                <a16:creationId xmlns:a16="http://schemas.microsoft.com/office/drawing/2014/main" id="{0F3C6A1F-90A1-47F8-80D4-42035102715C}"/>
              </a:ext>
            </a:extLst>
          </p:cNvPr>
          <p:cNvSpPr>
            <a:spLocks noGrp="1"/>
          </p:cNvSpPr>
          <p:nvPr>
            <p:ph sz="half" idx="2"/>
          </p:nvPr>
        </p:nvSpPr>
        <p:spPr>
          <a:xfrm>
            <a:off x="3672656" y="1917577"/>
            <a:ext cx="8329953" cy="4696287"/>
          </a:xfrm>
        </p:spPr>
        <p:txBody>
          <a:bodyPr>
            <a:normAutofit fontScale="70000" lnSpcReduction="20000"/>
          </a:bodyPr>
          <a:lstStyle/>
          <a:p>
            <a:pPr fontAlgn="base"/>
            <a:r>
              <a:rPr lang="pl-PL" sz="2300" b="1" dirty="0">
                <a:latin typeface="Google Sans"/>
              </a:rPr>
              <a:t>Prawidłowe uzębienie stałe charakteryzuje się następująco:</a:t>
            </a:r>
          </a:p>
          <a:p>
            <a:pPr fontAlgn="base"/>
            <a:r>
              <a:rPr lang="pl-PL" sz="2300" dirty="0">
                <a:latin typeface="Google Sans"/>
              </a:rPr>
              <a:t>w jamie ustnej znajdują się 32 zęby –(4 siekacze, 2 kły, 4 zęby przedtrzonowe, 6 zębów trzonowych w każdym łuku zębowym), </a:t>
            </a:r>
          </a:p>
          <a:p>
            <a:pPr fontAlgn="base"/>
            <a:r>
              <a:rPr lang="pl-PL" sz="2300" dirty="0">
                <a:latin typeface="Google Sans"/>
              </a:rPr>
              <a:t>gdy następuje wymiana zębów z mlecznych na stałe, łuki zaczynają się wydłużać i przybierać formę elipsy w szczęce i paraboli w żuchwie (w uzębieniu mlecznym mają kształt półkola);</a:t>
            </a:r>
          </a:p>
          <a:p>
            <a:pPr fontAlgn="base"/>
            <a:r>
              <a:rPr lang="pl-PL" sz="2300" dirty="0">
                <a:latin typeface="Google Sans"/>
              </a:rPr>
              <a:t>korony zębów siecznych górnych pokrywają mniej więcej 1/3 do 1/2 wysokości koron zębów siecznych dolnych;</a:t>
            </a:r>
          </a:p>
          <a:p>
            <a:pPr fontAlgn="base"/>
            <a:r>
              <a:rPr lang="pl-PL" sz="2300" dirty="0">
                <a:latin typeface="Google Sans"/>
              </a:rPr>
              <a:t>podobnie zęby boczne górne przechwytują zęby boczne dolne;</a:t>
            </a:r>
          </a:p>
          <a:p>
            <a:pPr fontAlgn="base"/>
            <a:r>
              <a:rPr lang="pl-PL" sz="2300" dirty="0" err="1">
                <a:latin typeface="Google Sans"/>
              </a:rPr>
              <a:t>nagryz</a:t>
            </a:r>
            <a:r>
              <a:rPr lang="pl-PL" sz="2300" dirty="0">
                <a:latin typeface="Google Sans"/>
              </a:rPr>
              <a:t> poziomy nie przekracza 2 mm,</a:t>
            </a:r>
          </a:p>
          <a:p>
            <a:pPr fontAlgn="base"/>
            <a:r>
              <a:rPr lang="pl-PL" sz="2300" dirty="0">
                <a:latin typeface="Google Sans"/>
              </a:rPr>
              <a:t>zęby trzonowe prawidłowo powinny być ustalone w tzw. pierwszej klasie według klasyfikacji </a:t>
            </a:r>
            <a:r>
              <a:rPr lang="pl-PL" sz="2300" dirty="0" err="1">
                <a:latin typeface="Google Sans"/>
              </a:rPr>
              <a:t>Angle’a</a:t>
            </a:r>
            <a:r>
              <a:rPr lang="pl-PL" sz="2300" dirty="0">
                <a:latin typeface="Google Sans"/>
              </a:rPr>
              <a:t>, a kły w pierwszej klasie kłowej;</a:t>
            </a:r>
          </a:p>
          <a:p>
            <a:pPr fontAlgn="base"/>
            <a:r>
              <a:rPr lang="pl-PL" sz="2300" dirty="0">
                <a:latin typeface="Google Sans"/>
              </a:rPr>
              <a:t>linie pośrodkowe zębów w szczęce i żuchwie pokrywają się, są zgodne ze sobą oraz z linią symetrii całej twarzy;</a:t>
            </a:r>
          </a:p>
          <a:p>
            <a:pPr fontAlgn="base"/>
            <a:r>
              <a:rPr lang="pl-PL" sz="2300" dirty="0">
                <a:latin typeface="Google Sans"/>
              </a:rPr>
              <a:t>wzdłuż całego łuku zębowego zęby kontaktują się, są to tzw. punkty styczne,</a:t>
            </a:r>
          </a:p>
          <a:p>
            <a:pPr fontAlgn="base"/>
            <a:r>
              <a:rPr lang="pl-PL" sz="2400" dirty="0">
                <a:solidFill>
                  <a:prstClr val="black"/>
                </a:solidFill>
                <a:latin typeface="Google Sans"/>
              </a:rPr>
              <a:t>w odcinkach bocznych zachowane są tzw. triady zębowe.</a:t>
            </a:r>
            <a:endParaRPr lang="pl-PL" sz="2300" dirty="0">
              <a:latin typeface="Google Sans"/>
            </a:endParaRPr>
          </a:p>
          <a:p>
            <a:pPr fontAlgn="base"/>
            <a:endParaRPr lang="pl-PL" sz="2300" dirty="0">
              <a:latin typeface="Google Sans"/>
            </a:endParaRPr>
          </a:p>
          <a:p>
            <a:pPr marL="0" indent="0" fontAlgn="base">
              <a:buNone/>
            </a:pPr>
            <a:r>
              <a:rPr lang="pl-PL" sz="2300" dirty="0">
                <a:latin typeface="Google Sans"/>
              </a:rPr>
              <a:t>Z prawidłowymi warunkami zgryzowymi wiążą się najczęściej harmonijne rysy twarzy (zachowana symetria, równość trzech odcinków).</a:t>
            </a:r>
          </a:p>
          <a:p>
            <a:endParaRPr lang="pl-PL" dirty="0">
              <a:latin typeface="Google Sans"/>
            </a:endParaRPr>
          </a:p>
        </p:txBody>
      </p:sp>
    </p:spTree>
    <p:extLst>
      <p:ext uri="{BB962C8B-B14F-4D97-AF65-F5344CB8AC3E}">
        <p14:creationId xmlns:p14="http://schemas.microsoft.com/office/powerpoint/2010/main" val="1194078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E0634A-D7E9-4293-A7AD-9453CA541893}"/>
              </a:ext>
            </a:extLst>
          </p:cNvPr>
          <p:cNvSpPr>
            <a:spLocks noGrp="1"/>
          </p:cNvSpPr>
          <p:nvPr>
            <p:ph type="title"/>
          </p:nvPr>
        </p:nvSpPr>
        <p:spPr>
          <a:xfrm>
            <a:off x="3517037" y="648963"/>
            <a:ext cx="8610600" cy="1293028"/>
          </a:xfrm>
        </p:spPr>
        <p:txBody>
          <a:bodyPr>
            <a:normAutofit/>
          </a:bodyPr>
          <a:lstStyle/>
          <a:p>
            <a:pPr algn="ctr"/>
            <a:r>
              <a:rPr lang="pl-PL" sz="3600" dirty="0"/>
              <a:t>Cechy prawidłowego zgryzu </a:t>
            </a:r>
            <a:br>
              <a:rPr lang="pl-PL" sz="3600" dirty="0"/>
            </a:br>
            <a:r>
              <a:rPr lang="pl-PL" sz="3600" dirty="0"/>
              <a:t>w uzębieniu mlecznym</a:t>
            </a:r>
          </a:p>
        </p:txBody>
      </p:sp>
      <p:pic>
        <p:nvPicPr>
          <p:cNvPr id="5" name="Symbol zastępczy zawartości 4">
            <a:extLst>
              <a:ext uri="{FF2B5EF4-FFF2-40B4-BE49-F238E27FC236}">
                <a16:creationId xmlns:a16="http://schemas.microsoft.com/office/drawing/2014/main" id="{EED27F31-B3DF-4BDF-A025-D75CD087749D}"/>
              </a:ext>
            </a:extLst>
          </p:cNvPr>
          <p:cNvPicPr>
            <a:picLocks noGrp="1" noChangeAspect="1"/>
          </p:cNvPicPr>
          <p:nvPr>
            <p:ph sz="half" idx="1"/>
          </p:nvPr>
        </p:nvPicPr>
        <p:blipFill>
          <a:blip r:embed="rId2"/>
          <a:stretch>
            <a:fillRect/>
          </a:stretch>
        </p:blipFill>
        <p:spPr>
          <a:xfrm>
            <a:off x="810854" y="2295525"/>
            <a:ext cx="3333750" cy="2505075"/>
          </a:xfrm>
          <a:prstGeom prst="rect">
            <a:avLst/>
          </a:prstGeom>
        </p:spPr>
      </p:pic>
      <p:sp>
        <p:nvSpPr>
          <p:cNvPr id="4" name="Symbol zastępczy zawartości 3">
            <a:extLst>
              <a:ext uri="{FF2B5EF4-FFF2-40B4-BE49-F238E27FC236}">
                <a16:creationId xmlns:a16="http://schemas.microsoft.com/office/drawing/2014/main" id="{9E2FBBA5-2E52-4E51-B789-6D4DFB711440}"/>
              </a:ext>
            </a:extLst>
          </p:cNvPr>
          <p:cNvSpPr>
            <a:spLocks noGrp="1"/>
          </p:cNvSpPr>
          <p:nvPr>
            <p:ph sz="half" idx="2"/>
          </p:nvPr>
        </p:nvSpPr>
        <p:spPr>
          <a:xfrm>
            <a:off x="4261281" y="2194559"/>
            <a:ext cx="7705818" cy="4472571"/>
          </a:xfrm>
        </p:spPr>
        <p:txBody>
          <a:bodyPr>
            <a:normAutofit fontScale="77500" lnSpcReduction="20000"/>
          </a:bodyPr>
          <a:lstStyle/>
          <a:p>
            <a:r>
              <a:rPr lang="pl-PL" b="1" dirty="0">
                <a:latin typeface="Google Sans"/>
              </a:rPr>
              <a:t>Cechy prawidłowego zgryzu w uzębieniu mlecznym są następujące:</a:t>
            </a:r>
          </a:p>
          <a:p>
            <a:r>
              <a:rPr lang="pl-PL" dirty="0">
                <a:latin typeface="Google Sans"/>
              </a:rPr>
              <a:t>liczba zębów -20 ( 4 siekacze, 2 kły, 4 zęby trzonowe  w każdym łuku zębowym),</a:t>
            </a:r>
          </a:p>
          <a:p>
            <a:r>
              <a:rPr lang="pl-PL" dirty="0">
                <a:latin typeface="Google Sans"/>
              </a:rPr>
              <a:t>kształt łuków zębowych – półkolisty,</a:t>
            </a:r>
          </a:p>
          <a:p>
            <a:r>
              <a:rPr lang="pl-PL" dirty="0">
                <a:latin typeface="Google Sans"/>
              </a:rPr>
              <a:t>linia środkowa między górnymi i dolnymi siekaczami pokrywa się z linią pośrodkową twarzy,</a:t>
            </a:r>
          </a:p>
          <a:p>
            <a:r>
              <a:rPr lang="pl-PL" dirty="0" err="1">
                <a:latin typeface="Google Sans"/>
              </a:rPr>
              <a:t>nagryz</a:t>
            </a:r>
            <a:r>
              <a:rPr lang="pl-PL" dirty="0">
                <a:latin typeface="Google Sans"/>
              </a:rPr>
              <a:t> poziomy nie przekracza 2 mm,</a:t>
            </a:r>
          </a:p>
          <a:p>
            <a:r>
              <a:rPr lang="pl-PL" dirty="0">
                <a:latin typeface="Google Sans"/>
              </a:rPr>
              <a:t>siekacze górne pokrywają dolne od 1/3  do 1/2 wysokości korony zębów,</a:t>
            </a:r>
          </a:p>
          <a:p>
            <a:r>
              <a:rPr lang="pl-PL" dirty="0">
                <a:latin typeface="Google Sans"/>
              </a:rPr>
              <a:t>guzki kłów i zębów trzonowych zaklinowują się w przestrzeniach </a:t>
            </a:r>
            <a:r>
              <a:rPr lang="pl-PL" dirty="0" err="1">
                <a:latin typeface="Google Sans"/>
              </a:rPr>
              <a:t>międzyzębowych</a:t>
            </a:r>
            <a:r>
              <a:rPr lang="pl-PL" dirty="0">
                <a:latin typeface="Google Sans"/>
              </a:rPr>
              <a:t> lub </a:t>
            </a:r>
            <a:r>
              <a:rPr lang="pl-PL" dirty="0" err="1">
                <a:latin typeface="Google Sans"/>
              </a:rPr>
              <a:t>międzyguzkowych</a:t>
            </a:r>
            <a:r>
              <a:rPr lang="pl-PL" dirty="0">
                <a:latin typeface="Google Sans"/>
              </a:rPr>
              <a:t> zębów antagonistycznych,</a:t>
            </a:r>
          </a:p>
          <a:p>
            <a:r>
              <a:rPr lang="pl-PL" dirty="0">
                <a:latin typeface="Google Sans"/>
              </a:rPr>
              <a:t>w odcinkach bocznych zachowane są triady </a:t>
            </a:r>
            <a:r>
              <a:rPr lang="pl-PL" dirty="0" err="1">
                <a:latin typeface="Google Sans"/>
              </a:rPr>
              <a:t>zębowe-każdy</a:t>
            </a:r>
            <a:r>
              <a:rPr lang="pl-PL" dirty="0">
                <a:latin typeface="Google Sans"/>
              </a:rPr>
              <a:t> ząb w dolnym lub górnym łuku zębowym spotyka się dwoma zębami antagonistycznymi (wyjątek stanowią siekacz środkowy dolny i drugi ząb trzonowy górny),</a:t>
            </a:r>
          </a:p>
          <a:p>
            <a:r>
              <a:rPr lang="pl-PL" dirty="0">
                <a:latin typeface="Google Sans"/>
              </a:rPr>
              <a:t>tylne powierzchnie górnych i dolnych zębów drugich trzonowych tworzą linię prostą.</a:t>
            </a:r>
            <a:br>
              <a:rPr lang="pl-PL" dirty="0">
                <a:latin typeface="Google Sans"/>
              </a:rPr>
            </a:br>
            <a:endParaRPr lang="pl-PL" dirty="0">
              <a:latin typeface="Google Sans"/>
            </a:endParaRPr>
          </a:p>
          <a:p>
            <a:pPr marL="0" indent="0">
              <a:buNone/>
            </a:pPr>
            <a:r>
              <a:rPr lang="pl-PL" dirty="0">
                <a:latin typeface="Google Sans"/>
              </a:rPr>
              <a:t>Są dwa typy łuków zębowych w uzębieniu mlecznym - ze szparami i bez szpar. Jest to kwestia genetyki.</a:t>
            </a:r>
          </a:p>
          <a:p>
            <a:endParaRPr lang="pl-PL" dirty="0">
              <a:latin typeface="Google Sans"/>
            </a:endParaRPr>
          </a:p>
        </p:txBody>
      </p:sp>
    </p:spTree>
    <p:extLst>
      <p:ext uri="{BB962C8B-B14F-4D97-AF65-F5344CB8AC3E}">
        <p14:creationId xmlns:p14="http://schemas.microsoft.com/office/powerpoint/2010/main" val="286540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A4FCC8E-341E-405D-9711-142987E98933}"/>
              </a:ext>
            </a:extLst>
          </p:cNvPr>
          <p:cNvSpPr>
            <a:spLocks noGrp="1"/>
          </p:cNvSpPr>
          <p:nvPr>
            <p:ph type="title"/>
          </p:nvPr>
        </p:nvSpPr>
        <p:spPr/>
        <p:txBody>
          <a:bodyPr/>
          <a:lstStyle/>
          <a:p>
            <a:pPr algn="ctr"/>
            <a:r>
              <a:rPr lang="pl-PL" dirty="0">
                <a:latin typeface="Google Sans"/>
              </a:rPr>
              <a:t>Wady zgryzu</a:t>
            </a:r>
          </a:p>
        </p:txBody>
      </p:sp>
      <p:sp>
        <p:nvSpPr>
          <p:cNvPr id="3" name="Symbol zastępczy zawartości 2">
            <a:extLst>
              <a:ext uri="{FF2B5EF4-FFF2-40B4-BE49-F238E27FC236}">
                <a16:creationId xmlns:a16="http://schemas.microsoft.com/office/drawing/2014/main" id="{DE6A6ED0-FA48-4925-914A-44B788C0A326}"/>
              </a:ext>
            </a:extLst>
          </p:cNvPr>
          <p:cNvSpPr>
            <a:spLocks noGrp="1"/>
          </p:cNvSpPr>
          <p:nvPr>
            <p:ph idx="1"/>
          </p:nvPr>
        </p:nvSpPr>
        <p:spPr/>
        <p:txBody>
          <a:bodyPr/>
          <a:lstStyle/>
          <a:p>
            <a:r>
              <a:rPr lang="pl-PL" dirty="0">
                <a:latin typeface="Google Sans"/>
              </a:rPr>
              <a:t>Według profesjonalnej definicji, za wadę zgryzu uznaje się wszelkie odchylenia od normy biologicznej. Nieprawidłowości mogą dotyczyć zarówno zębów jak i układu kostnego, a także ich wzajemnych relacji pomiędzy sobą.</a:t>
            </a:r>
          </a:p>
          <a:p>
            <a:endParaRPr lang="pl-PL" dirty="0">
              <a:latin typeface="Google Sans"/>
            </a:endParaRPr>
          </a:p>
          <a:p>
            <a:r>
              <a:rPr lang="pl-PL" dirty="0">
                <a:latin typeface="Google Sans"/>
              </a:rPr>
              <a:t>Światowa Organizacja Zdrowia definiuje wadę zgryzu jako stan narządu żucia, który powoduje wyraźne oszpecenie, znacznie ogranicza czynność żucia i oddychania i jest odczuwany przez pacjenta jako upośledzenie.</a:t>
            </a:r>
          </a:p>
          <a:p>
            <a:endParaRPr lang="pl-PL" dirty="0">
              <a:latin typeface="Google Sans"/>
            </a:endParaRPr>
          </a:p>
          <a:p>
            <a:endParaRPr lang="pl-PL" dirty="0">
              <a:latin typeface="Google Sans"/>
            </a:endParaRPr>
          </a:p>
        </p:txBody>
      </p:sp>
    </p:spTree>
    <p:extLst>
      <p:ext uri="{BB962C8B-B14F-4D97-AF65-F5344CB8AC3E}">
        <p14:creationId xmlns:p14="http://schemas.microsoft.com/office/powerpoint/2010/main" val="2940505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B5BEBF8-2E3B-47CF-93BF-C5F4ACF37669}"/>
              </a:ext>
            </a:extLst>
          </p:cNvPr>
          <p:cNvSpPr>
            <a:spLocks noGrp="1"/>
          </p:cNvSpPr>
          <p:nvPr>
            <p:ph type="title"/>
          </p:nvPr>
        </p:nvSpPr>
        <p:spPr/>
        <p:txBody>
          <a:bodyPr/>
          <a:lstStyle/>
          <a:p>
            <a:r>
              <a:rPr lang="pl-PL" dirty="0"/>
              <a:t>Wady wymowy a wady zgryzu</a:t>
            </a:r>
          </a:p>
        </p:txBody>
      </p:sp>
      <p:sp>
        <p:nvSpPr>
          <p:cNvPr id="3" name="Symbol zastępczy zawartości 2">
            <a:extLst>
              <a:ext uri="{FF2B5EF4-FFF2-40B4-BE49-F238E27FC236}">
                <a16:creationId xmlns:a16="http://schemas.microsoft.com/office/drawing/2014/main" id="{15135C20-C538-40FD-835D-181800336D8E}"/>
              </a:ext>
            </a:extLst>
          </p:cNvPr>
          <p:cNvSpPr>
            <a:spLocks noGrp="1"/>
          </p:cNvSpPr>
          <p:nvPr>
            <p:ph idx="1"/>
          </p:nvPr>
        </p:nvSpPr>
        <p:spPr/>
        <p:txBody>
          <a:bodyPr>
            <a:normAutofit fontScale="92500"/>
          </a:bodyPr>
          <a:lstStyle/>
          <a:p>
            <a:r>
              <a:rPr lang="pl-PL" dirty="0">
                <a:latin typeface="Google Sans"/>
              </a:rPr>
              <a:t>Jedne z pierwszych badań , które wykazały korelację między wadami zgryzu i wymowy, przeprowadził </a:t>
            </a:r>
            <a:r>
              <a:rPr lang="pl-PL" dirty="0" err="1">
                <a:latin typeface="Google Sans"/>
              </a:rPr>
              <a:t>Fymbyo</a:t>
            </a:r>
            <a:r>
              <a:rPr lang="pl-PL" dirty="0">
                <a:latin typeface="Google Sans"/>
              </a:rPr>
              <a:t> w latach 1936-1957.</a:t>
            </a:r>
          </a:p>
          <a:p>
            <a:r>
              <a:rPr lang="pl-PL" dirty="0">
                <a:latin typeface="Google Sans"/>
              </a:rPr>
              <a:t>Niektórzy autorzy zakładają obustronną zależność pomiędzy występowaniem wad zgryzu i wad wymowy.</a:t>
            </a:r>
          </a:p>
          <a:p>
            <a:r>
              <a:rPr lang="pl-PL" dirty="0">
                <a:latin typeface="Google Sans"/>
              </a:rPr>
              <a:t>Inni badacze podkreślają rolę dysfunkcji mięśni biorących udział w artykulacji, która może wpływać na powstawanie oraz utrwalanie wad zgryzu, zwłaszcza u dzieci we wczesnym okresie rozwojowym.</a:t>
            </a:r>
          </a:p>
          <a:p>
            <a:endParaRPr lang="pl-PL" dirty="0">
              <a:latin typeface="Google Sans"/>
            </a:endParaRPr>
          </a:p>
          <a:p>
            <a:r>
              <a:rPr lang="pl-PL" dirty="0">
                <a:latin typeface="Google Sans"/>
              </a:rPr>
              <a:t>Ten sam czynnik może być przyczyną zarówno wady zgryzu, jak i wady wymowy. Na przykład taka </a:t>
            </a:r>
            <a:r>
              <a:rPr lang="pl-PL" dirty="0" err="1">
                <a:latin typeface="Google Sans"/>
              </a:rPr>
              <a:t>parafunkcja</a:t>
            </a:r>
            <a:r>
              <a:rPr lang="pl-PL" dirty="0">
                <a:latin typeface="Google Sans"/>
              </a:rPr>
              <a:t> jak ssanie smoczka może opóźnić pionizację języka, prowadząc jednocześnie do dysfunkcji, jaką jest wada wymowy. Jednocześnie  nawyk ssania smoczka przyczynia się do powstawania wad zgryzu takich jak : zgryzy otwarte, </a:t>
            </a:r>
            <a:r>
              <a:rPr lang="pl-PL" dirty="0" err="1">
                <a:latin typeface="Google Sans"/>
              </a:rPr>
              <a:t>tyłozgryzy</a:t>
            </a:r>
            <a:r>
              <a:rPr lang="pl-PL" dirty="0">
                <a:latin typeface="Google Sans"/>
              </a:rPr>
              <a:t>, zgryzy krzyżowe.</a:t>
            </a:r>
          </a:p>
        </p:txBody>
      </p:sp>
    </p:spTree>
    <p:extLst>
      <p:ext uri="{BB962C8B-B14F-4D97-AF65-F5344CB8AC3E}">
        <p14:creationId xmlns:p14="http://schemas.microsoft.com/office/powerpoint/2010/main" val="1670160554"/>
      </p:ext>
    </p:extLst>
  </p:cSld>
  <p:clrMapOvr>
    <a:masterClrMapping/>
  </p:clrMapOvr>
</p:sld>
</file>

<file path=ppt/theme/theme1.xml><?xml version="1.0" encoding="utf-8"?>
<a:theme xmlns:a="http://schemas.openxmlformats.org/drawingml/2006/main" name="Para">
  <a:themeElements>
    <a:clrScheme name="Para">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Para">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przęgacz">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TM04033937[[fn=Para]]</Template>
  <TotalTime>11608</TotalTime>
  <Words>4117</Words>
  <Application>Microsoft Macintosh PowerPoint</Application>
  <PresentationFormat>Panoramiczny</PresentationFormat>
  <Paragraphs>241</Paragraphs>
  <Slides>33</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33</vt:i4>
      </vt:variant>
    </vt:vector>
  </HeadingPairs>
  <TitlesOfParts>
    <vt:vector size="37" baseType="lpstr">
      <vt:lpstr>Arial</vt:lpstr>
      <vt:lpstr>Century Gothic</vt:lpstr>
      <vt:lpstr>Google Sans</vt:lpstr>
      <vt:lpstr>Para</vt:lpstr>
      <vt:lpstr>Wady zgryzu  a / i   wady wymowy  wspólne pole działań logopedów i ortodontów </vt:lpstr>
      <vt:lpstr>Ortologopedia- wspólne zainteresowania                                     logopedii i ortodoncji</vt:lpstr>
      <vt:lpstr>Ortodoncja</vt:lpstr>
      <vt:lpstr>Prezentacja programu PowerPoint</vt:lpstr>
      <vt:lpstr>Układ somatognastyczny</vt:lpstr>
      <vt:lpstr>Cechy prawidłowego zgryzu  w uzębieniu stałym</vt:lpstr>
      <vt:lpstr>Cechy prawidłowego zgryzu  w uzębieniu mlecznym</vt:lpstr>
      <vt:lpstr>Wady zgryzu</vt:lpstr>
      <vt:lpstr>Wady wymowy a wady zgryzu</vt:lpstr>
      <vt:lpstr>Prezentacja programu PowerPoint</vt:lpstr>
      <vt:lpstr>EPIDEMIOLOGIA WAD NARZĄDU ŻUCIA</vt:lpstr>
      <vt:lpstr>Przyczyny powstawania wad zgryzu</vt:lpstr>
      <vt:lpstr>WSPÓŁZALEŻNOŚĆ MIĘDZY WADAMI ZGRYZU A WADAMI WYMOWY </vt:lpstr>
      <vt:lpstr>Prezentacja programu PowerPoint</vt:lpstr>
      <vt:lpstr>DYSFUNKCJE </vt:lpstr>
      <vt:lpstr>PARAFUNKCJE </vt:lpstr>
      <vt:lpstr>Podział wad zgryzu</vt:lpstr>
      <vt:lpstr>Wady poprzeczne </vt:lpstr>
      <vt:lpstr>Prezentacja programu PowerPoint</vt:lpstr>
      <vt:lpstr>Wady pionowe</vt:lpstr>
      <vt:lpstr>Prezentacja programu PowerPoint</vt:lpstr>
      <vt:lpstr>Wady pośrodkowe</vt:lpstr>
      <vt:lpstr>Prezentacja programu PowerPoint</vt:lpstr>
      <vt:lpstr>wady związane stricte z zębami: </vt:lpstr>
      <vt:lpstr>Stłoczenie zębów</vt:lpstr>
      <vt:lpstr>Prezentacja programu PowerPoint</vt:lpstr>
      <vt:lpstr>Szparowatość</vt:lpstr>
      <vt:lpstr>PROFILAKTYKA ORTODONTYCZNA</vt:lpstr>
      <vt:lpstr>Profilaktyka ortodontyczna  w okresie niemowlęcym: </vt:lpstr>
      <vt:lpstr>Profilaktyka ortodontyczna  w okresie poniemowlęcym: </vt:lpstr>
      <vt:lpstr>Profilaktyka ortodontyczna  w okresie przedszkolnym:</vt:lpstr>
      <vt:lpstr>Profilaktyka ortodontyczna  w okresie szkolnym: </vt:lpstr>
      <vt:lpstr>Bibliografia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Agnieszka Spadło</dc:creator>
  <cp:lastModifiedBy>Jakub Pałac</cp:lastModifiedBy>
  <cp:revision>86</cp:revision>
  <dcterms:created xsi:type="dcterms:W3CDTF">2024-03-11T19:45:48Z</dcterms:created>
  <dcterms:modified xsi:type="dcterms:W3CDTF">2024-04-12T23:17:03Z</dcterms:modified>
</cp:coreProperties>
</file>