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72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8CF2-FDAC-48C3-A1C3-DB96D796C402}" type="datetimeFigureOut">
              <a:rPr lang="pl-PL" smtClean="0"/>
              <a:t>02.07.2020</a:t>
            </a:fld>
            <a:endParaRPr lang="pl-P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B89984-E5F4-41D0-BCE0-ED81650750C9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8CF2-FDAC-48C3-A1C3-DB96D796C402}" type="datetimeFigureOut">
              <a:rPr lang="pl-PL" smtClean="0"/>
              <a:t>02.07.2020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9984-E5F4-41D0-BCE0-ED81650750C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8CF2-FDAC-48C3-A1C3-DB96D796C402}" type="datetimeFigureOut">
              <a:rPr lang="pl-PL" smtClean="0"/>
              <a:t>02.07.2020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9984-E5F4-41D0-BCE0-ED81650750C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8CF2-FDAC-48C3-A1C3-DB96D796C402}" type="datetimeFigureOut">
              <a:rPr lang="pl-PL" smtClean="0"/>
              <a:t>02.07.2020</a:t>
            </a:fld>
            <a:endParaRPr lang="pl-P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B89984-E5F4-41D0-BCE0-ED81650750C9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8CF2-FDAC-48C3-A1C3-DB96D796C402}" type="datetimeFigureOut">
              <a:rPr lang="pl-PL" smtClean="0"/>
              <a:t>02.07.2020</a:t>
            </a:fld>
            <a:endParaRPr lang="pl-P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B89984-E5F4-41D0-BCE0-ED81650750C9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8CF2-FDAC-48C3-A1C3-DB96D796C402}" type="datetimeFigureOut">
              <a:rPr lang="pl-PL" smtClean="0"/>
              <a:t>02.07.2020</a:t>
            </a:fld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B89984-E5F4-41D0-BCE0-ED81650750C9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8CF2-FDAC-48C3-A1C3-DB96D796C402}" type="datetimeFigureOut">
              <a:rPr lang="pl-PL" smtClean="0"/>
              <a:t>02.07.2020</a:t>
            </a:fld>
            <a:endParaRPr lang="pl-P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B89984-E5F4-41D0-BCE0-ED81650750C9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8CF2-FDAC-48C3-A1C3-DB96D796C402}" type="datetimeFigureOut">
              <a:rPr lang="pl-PL" smtClean="0"/>
              <a:t>02.07.2020</a:t>
            </a:fld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B89984-E5F4-41D0-BCE0-ED81650750C9}" type="slidenum">
              <a:rPr lang="pl-PL" smtClean="0"/>
              <a:t>‹#›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8CF2-FDAC-48C3-A1C3-DB96D796C402}" type="datetimeFigureOut">
              <a:rPr lang="pl-PL" smtClean="0"/>
              <a:t>02.07.2020</a:t>
            </a:fld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B89984-E5F4-41D0-BCE0-ED81650750C9}" type="slidenum">
              <a:rPr lang="pl-PL" smtClean="0"/>
              <a:t>‹#›</a:t>
            </a:fld>
            <a:endParaRPr lang="pl-P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8CF2-FDAC-48C3-A1C3-DB96D796C402}" type="datetimeFigureOut">
              <a:rPr lang="pl-PL" smtClean="0"/>
              <a:t>02.07.2020</a:t>
            </a:fld>
            <a:endParaRPr lang="pl-P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B89984-E5F4-41D0-BCE0-ED81650750C9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8CF2-FDAC-48C3-A1C3-DB96D796C402}" type="datetimeFigureOut">
              <a:rPr lang="pl-PL" smtClean="0"/>
              <a:t>02.07.2020</a:t>
            </a:fld>
            <a:endParaRPr lang="pl-P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B89984-E5F4-41D0-BCE0-ED81650750C9}" type="slidenum">
              <a:rPr lang="pl-PL" smtClean="0"/>
              <a:t>‹#›</a:t>
            </a:fld>
            <a:endParaRPr lang="pl-PL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3CAF8CF2-FDAC-48C3-A1C3-DB96D796C402}" type="datetimeFigureOut">
              <a:rPr lang="pl-PL" smtClean="0"/>
              <a:t>02.07.2020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77B89984-E5F4-41D0-BCE0-ED81650750C9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Szczęśliwy przedszkolak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pl-PL" sz="7600" dirty="0" smtClean="0"/>
              <a:t>To szczęśliwy </a:t>
            </a:r>
            <a:r>
              <a:rPr lang="pl-PL" sz="7600" dirty="0" smtClean="0"/>
              <a:t>rodzic</a:t>
            </a:r>
          </a:p>
          <a:p>
            <a:endParaRPr lang="pl-PL" dirty="0" smtClean="0"/>
          </a:p>
          <a:p>
            <a:r>
              <a:rPr lang="pl-PL" dirty="0" smtClean="0"/>
              <a:t>Mgr Paulina Studniarska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6183" y="4215561"/>
            <a:ext cx="5076297" cy="223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27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>
          <a:xfrm>
            <a:off x="4572000" y="4293096"/>
            <a:ext cx="3733800" cy="731520"/>
          </a:xfrm>
        </p:spPr>
        <p:txBody>
          <a:bodyPr>
            <a:normAutofit fontScale="62500" lnSpcReduction="20000"/>
          </a:bodyPr>
          <a:lstStyle/>
          <a:p>
            <a:r>
              <a:rPr lang="pl-PL" sz="4000" dirty="0">
                <a:effectLst/>
              </a:rPr>
              <a:t>A potem już będzie tylko lepiej </a:t>
            </a:r>
            <a:r>
              <a:rPr lang="pl-PL" sz="4000" dirty="0">
                <a:effectLst/>
                <a:sym typeface="Wingdings" panose="05000000000000000000" pitchFamily="2" charset="2"/>
              </a:rPr>
              <a:t></a:t>
            </a:r>
            <a:endParaRPr lang="pl-PL" sz="4000" dirty="0">
              <a:effectLst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800" b="1" dirty="0">
                <a:effectLst/>
              </a:rPr>
              <a:t> Bardzo ważna </a:t>
            </a:r>
            <a:r>
              <a:rPr lang="pl-PL" sz="1800" b="1" dirty="0" smtClean="0">
                <a:effectLst/>
              </a:rPr>
              <a:t>jest </a:t>
            </a:r>
            <a:r>
              <a:rPr lang="pl-PL" sz="1800" b="1" dirty="0">
                <a:effectLst/>
              </a:rPr>
              <a:t>dobra współpraca między rodzicami a nauczycielkami, oparta na wzajemnym zaufaniu. Dziecko łatwiej zaakceptuje swoja nową Panią, gdy widzi rodzica w dobrej, otwartej relacji z nią. Sprzyja to również wymianie informacji dotyczących dziecka, dzięki czemu nauczyciel ma możliwość lepszego rozeznania jego potrzeb czy też skuteczniejszego reagowania w sytuacjach trudnych. A to także ma wpływ na prawidłowe funkcjonowanie </a:t>
            </a:r>
            <a:r>
              <a:rPr lang="pl-PL" sz="1800" b="1" dirty="0" smtClean="0">
                <a:effectLst/>
              </a:rPr>
              <a:t>przedszkolaka w nowej grupie</a:t>
            </a:r>
            <a:r>
              <a:rPr lang="pl-PL" sz="1800" b="1" dirty="0">
                <a:effectLst/>
              </a:rPr>
              <a:t/>
            </a:r>
            <a:br>
              <a:rPr lang="pl-PL" sz="1800" b="1" dirty="0">
                <a:effectLst/>
              </a:rPr>
            </a:br>
            <a:endParaRPr lang="pl-PL" sz="1800" b="1" dirty="0">
              <a:effectLst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85274"/>
            <a:ext cx="2376264" cy="2451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645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r>
              <a:rPr lang="pl-PL" dirty="0" smtClean="0"/>
              <a:t>1. Staraj się zwracać uwagę na zdolności swojego dziecka i je rozwijać ale tak by go nie obciążać.</a:t>
            </a:r>
          </a:p>
          <a:p>
            <a:pPr marL="18288" indent="0">
              <a:buNone/>
            </a:pPr>
            <a:r>
              <a:rPr lang="pl-PL" dirty="0" smtClean="0"/>
              <a:t>2. Pamiętaj, że zabawa jest bardzo ważna i czas spędzony z rodzicem.</a:t>
            </a:r>
          </a:p>
          <a:p>
            <a:pPr marL="18288" indent="0">
              <a:buNone/>
            </a:pPr>
            <a:r>
              <a:rPr lang="pl-PL" dirty="0" smtClean="0"/>
              <a:t>3. Dbaj o to by dziecko miało już swoje małe obowiązki i zadania.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 po przedszkolu….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284984"/>
            <a:ext cx="2562225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75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Badania dowodzą, że nauka języków obcych ma największy sens u dzieci, które skończą 4 lata – czyli takie, które swobodnie posługują się językiem ojczystym.</a:t>
            </a:r>
          </a:p>
          <a:p>
            <a:r>
              <a:rPr lang="pl-PL" dirty="0" smtClean="0"/>
              <a:t>Nauka języków obcych w okresie przedszkolnym najlepsza jest poprzez zabawę.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Nauka języków obcych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2808312" cy="1302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59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Dzieci do 2 roku życia nie powinny korzystać z komputera, tabletu ani telefonu.</a:t>
            </a:r>
          </a:p>
          <a:p>
            <a:r>
              <a:rPr lang="pl-PL" dirty="0" smtClean="0"/>
              <a:t>Małe dzieci mogą oglądać bajki lub inne programy przeznaczone dla nich ok 10-15 minut</a:t>
            </a:r>
          </a:p>
          <a:p>
            <a:r>
              <a:rPr lang="pl-PL" dirty="0" smtClean="0"/>
              <a:t>Zawsze należy sprawdzać co dziecko ogląda </a:t>
            </a:r>
          </a:p>
          <a:p>
            <a:r>
              <a:rPr lang="pl-PL" dirty="0" smtClean="0"/>
              <a:t>Komputer i telewizja nie powinny być pocieszaczem „smoczkiem” tylko formą zabawy</a:t>
            </a:r>
          </a:p>
          <a:p>
            <a:r>
              <a:rPr lang="pl-PL" dirty="0" smtClean="0"/>
              <a:t>Dzieci do 10 roku życia bardzo się cieszą i są chętne do tego by rodzicowi powiedzieć co oglądają lub w co grają</a:t>
            </a:r>
          </a:p>
          <a:p>
            <a:r>
              <a:rPr lang="pl-PL" dirty="0" smtClean="0"/>
              <a:t>Staraj się dawać dziecku dobry przykład poprzez to jak Ty korzystasz z telewizora oraz komputera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Oglądanie telewizji i komputer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5013176"/>
            <a:ext cx="27051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90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908720"/>
            <a:ext cx="5278710" cy="2956078"/>
          </a:xfr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 smtClean="0"/>
              <a:t>Pamiętaj aby jeżeli to możliwe zawsze oglądać bajki z dzieckiem i programy telewizyjne oraz grać z nim w gry by móc tłumaczyć mu świat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7940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Nie zapominaj o sobie i swoich przyjemnościach oraz pasjach.</a:t>
            </a:r>
          </a:p>
          <a:p>
            <a:r>
              <a:rPr lang="pl-PL" dirty="0" smtClean="0"/>
              <a:t>Miej czas dla siebie i swojego partnera.</a:t>
            </a:r>
          </a:p>
          <a:p>
            <a:r>
              <a:rPr lang="pl-PL" dirty="0" smtClean="0"/>
              <a:t>Pokaż dziecku jak się uśmiechasz i jesteś szczęśliwy wtedy i ono będzie zadowolone.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 smtClean="0"/>
              <a:t>Rodzicu! Dbaj o siebie</a:t>
            </a:r>
            <a:endParaRPr lang="pl-PL" sz="36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861048"/>
            <a:ext cx="3388018" cy="225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73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Dziękuję za uwagę</a:t>
            </a:r>
            <a:br>
              <a:rPr lang="pl-PL" dirty="0" smtClean="0"/>
            </a:br>
            <a:r>
              <a:rPr lang="pl-PL" sz="1100" dirty="0" smtClean="0"/>
              <a:t>Ilustracje i fotografie pochodzą z zasobów internetowych</a:t>
            </a:r>
            <a:endParaRPr lang="pl-PL" sz="1100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268760"/>
            <a:ext cx="3224733" cy="2472295"/>
          </a:xfrm>
        </p:spPr>
      </p:pic>
      <p:pic>
        <p:nvPicPr>
          <p:cNvPr id="6" name="Symbol zastępczy zawartości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3951" y="1455738"/>
            <a:ext cx="3069736" cy="2261294"/>
          </a:xfrm>
        </p:spPr>
      </p:pic>
    </p:spTree>
    <p:extLst>
      <p:ext uri="{BB962C8B-B14F-4D97-AF65-F5344CB8AC3E}">
        <p14:creationId xmlns:p14="http://schemas.microsoft.com/office/powerpoint/2010/main" val="276725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r>
              <a:rPr lang="pl-PL" sz="3200" dirty="0" smtClean="0"/>
              <a:t>Mózg człowieka najintensywniej rozwija się w pierwszych latach życia przez co zdolny jest do uczenia się i zapamiętywania tysięcy informacji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800" dirty="0" smtClean="0"/>
              <a:t>Badania potwierdzają że większość dzieci osiąga odpowiednią dojrzałość by uczęszczać do przedszkola w wieku 3 lat</a:t>
            </a:r>
            <a:endParaRPr lang="pl-PL" sz="2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373216"/>
            <a:ext cx="2302887" cy="1373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32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699792" y="908720"/>
            <a:ext cx="6096000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pl-PL" sz="2800" dirty="0" smtClean="0"/>
              <a:t>Dzieci uczą się poprzez zabawę i to ona stymuluje ich rozwój</a:t>
            </a:r>
            <a:endParaRPr lang="pl-PL" sz="28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dirty="0" smtClean="0"/>
              <a:t>Rodzice to na początku „wodzireje” w zabawie, którzy organizują ją i tłumaczą</a:t>
            </a:r>
            <a:endParaRPr lang="pl-PL" sz="32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2574286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10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487097"/>
            <a:ext cx="4752528" cy="3151133"/>
          </a:xfr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>Przedszkole uczy: samodzielności,</a:t>
            </a:r>
            <a:br>
              <a:rPr lang="pl-PL" sz="3600" dirty="0" smtClean="0"/>
            </a:br>
            <a:r>
              <a:rPr lang="pl-PL" sz="3600" dirty="0" smtClean="0"/>
              <a:t>współdziałania w grupie,</a:t>
            </a:r>
            <a:br>
              <a:rPr lang="pl-PL" sz="3600" dirty="0" smtClean="0"/>
            </a:br>
            <a:r>
              <a:rPr lang="pl-PL" sz="3600" dirty="0" smtClean="0"/>
              <a:t>mobilizacji do działania,</a:t>
            </a:r>
            <a:br>
              <a:rPr lang="pl-PL" sz="3600" dirty="0" smtClean="0"/>
            </a:br>
            <a:r>
              <a:rPr lang="pl-PL" sz="3600" dirty="0" smtClean="0"/>
              <a:t>wiary w siebie i swoje możliwości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115319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r>
              <a:rPr lang="pl-PL" b="1" dirty="0">
                <a:effectLst/>
              </a:rPr>
              <a:t>Jak </a:t>
            </a:r>
            <a:r>
              <a:rPr lang="pl-PL" b="1" dirty="0" smtClean="0">
                <a:effectLst/>
              </a:rPr>
              <a:t>można pomóc </a:t>
            </a:r>
            <a:r>
              <a:rPr lang="pl-PL" b="1" dirty="0">
                <a:effectLst/>
              </a:rPr>
              <a:t>dziecku dobrze rozpocząć </a:t>
            </a:r>
            <a:r>
              <a:rPr lang="pl-PL" b="1" dirty="0" smtClean="0">
                <a:effectLst/>
              </a:rPr>
              <a:t> przygodę z przedszkolem?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4005064"/>
            <a:ext cx="3692503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4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r>
              <a:rPr lang="pl-PL" dirty="0">
                <a:effectLst/>
              </a:rPr>
              <a:t>Posłanie dziecka do przedszkola to dla wielu rodziców trudny </a:t>
            </a:r>
            <a:r>
              <a:rPr lang="pl-PL" dirty="0" smtClean="0">
                <a:effectLst/>
              </a:rPr>
              <a:t>moment.  Pojawiają </a:t>
            </a:r>
            <a:r>
              <a:rPr lang="pl-PL" dirty="0">
                <a:effectLst/>
              </a:rPr>
              <a:t>się wątpliwości i niepokoje, związane z myśleniem o tym, jak maluch poradzi sobie w nowym miejscu, wśród nieznanych osób, z dala od czujnych oczu najbliższych</a:t>
            </a:r>
            <a:r>
              <a:rPr lang="pl-PL" dirty="0" smtClean="0">
                <a:effectLst/>
              </a:rPr>
              <a:t>. (rodziców, dziadków).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149080"/>
            <a:ext cx="4067944" cy="2278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4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8288" indent="0">
              <a:buNone/>
            </a:pPr>
            <a:r>
              <a:rPr lang="pl-PL" dirty="0">
                <a:effectLst/>
                <a:latin typeface="Arial Black" panose="020B0A04020102020204" pitchFamily="34" charset="0"/>
              </a:rPr>
              <a:t>ZANIM ROZPOCZNIE SIĘ ROK </a:t>
            </a:r>
            <a:r>
              <a:rPr lang="pl-PL" dirty="0" smtClean="0">
                <a:effectLst/>
                <a:latin typeface="Arial Black" panose="020B0A04020102020204" pitchFamily="34" charset="0"/>
              </a:rPr>
              <a:t>SZKOLNY</a:t>
            </a:r>
            <a:r>
              <a:rPr lang="pl-PL" b="1" i="1" dirty="0">
                <a:latin typeface="Arial Black" panose="020B0A04020102020204" pitchFamily="34" charset="0"/>
              </a:rPr>
              <a:t> </a:t>
            </a:r>
            <a:endParaRPr lang="pl-PL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pl-PL" sz="2400" i="1" dirty="0"/>
              <a:t>1. Zadbaj o budowanie klimatu akceptacji i pozytywnego nastawienia do przedszkola.</a:t>
            </a:r>
            <a:endParaRPr lang="pl-PL" sz="2400" dirty="0"/>
          </a:p>
          <a:p>
            <a:pPr marL="0" indent="0">
              <a:buNone/>
            </a:pPr>
            <a:r>
              <a:rPr lang="pl-PL" sz="2400" i="1" dirty="0"/>
              <a:t>2. Oswajaj dziecko z przedszkolem.</a:t>
            </a:r>
            <a:endParaRPr lang="pl-PL" sz="2400" dirty="0"/>
          </a:p>
          <a:p>
            <a:pPr marL="0" indent="0">
              <a:buNone/>
            </a:pPr>
            <a:r>
              <a:rPr lang="pl-PL" sz="2400" i="1" dirty="0"/>
              <a:t>3. Wdrażaj do samoobsługi.</a:t>
            </a:r>
            <a:endParaRPr lang="pl-PL" sz="2400" dirty="0"/>
          </a:p>
          <a:p>
            <a:pPr marL="0" indent="0">
              <a:buNone/>
            </a:pPr>
            <a:r>
              <a:rPr lang="pl-PL" sz="2400" i="1" dirty="0"/>
              <a:t>4. Organizuj kontakty z innymi dziećmi.</a:t>
            </a:r>
            <a:endParaRPr lang="pl-PL" sz="2400" dirty="0"/>
          </a:p>
          <a:p>
            <a:pPr marL="0" indent="0">
              <a:buNone/>
            </a:pPr>
            <a:r>
              <a:rPr lang="pl-PL" sz="2400" i="1" dirty="0"/>
              <a:t>5. Zorganizuj dzień w sposób zbliżony do planu przedszkola.</a:t>
            </a:r>
            <a:endParaRPr lang="pl-PL" sz="2400" dirty="0"/>
          </a:p>
          <a:p>
            <a:pPr marL="0" indent="0">
              <a:buNone/>
            </a:pPr>
            <a:r>
              <a:rPr lang="pl-PL" sz="2400" i="1" dirty="0"/>
              <a:t>6. Przyzwyczajaj dziecko stopniowo do rozłąki</a:t>
            </a:r>
            <a:endParaRPr lang="pl-PL" sz="2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 smtClean="0">
                <a:effectLst/>
              </a:rPr>
              <a:t>Aby ułatwić dziecku dobry start, warto pamiętać o kilku kwestiach.</a:t>
            </a:r>
            <a:br>
              <a:rPr lang="pl-PL" sz="2800" dirty="0" smtClean="0">
                <a:effectLst/>
              </a:rPr>
            </a:br>
            <a:endParaRPr lang="pl-PL" sz="2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797152"/>
            <a:ext cx="1944216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l-PL" dirty="0"/>
          </a:p>
          <a:p>
            <a:pPr lvl="0"/>
            <a:r>
              <a:rPr lang="pl-PL" sz="3800" dirty="0"/>
              <a:t>Pamiętaj o pozytywnym nastawieniu, dobrym humorze. Staraj się nie okazywać dziecku swojego niepokoju.</a:t>
            </a:r>
          </a:p>
          <a:p>
            <a:pPr lvl="0"/>
            <a:r>
              <a:rPr lang="pl-PL" sz="3800" dirty="0"/>
              <a:t>Pozwól na zabranie ulubionej maskotki dla poczucia bezpieczeństwa, jeśli tego potrzebuje.</a:t>
            </a:r>
          </a:p>
          <a:p>
            <a:pPr lvl="0"/>
            <a:r>
              <a:rPr lang="pl-PL" sz="3800" dirty="0"/>
              <a:t>Przypomnij maluchowi, kiedy po niego przyjdziesz (określ czas w sposób konkretny, zrozumiały np. po obiedzie, po podwieczorku ).</a:t>
            </a:r>
          </a:p>
          <a:p>
            <a:pPr lvl="0"/>
            <a:r>
              <a:rPr lang="pl-PL" sz="3800" dirty="0"/>
              <a:t>Od pierwszego dnia przyzwyczajaj do rytuału pożegnania, nie przeciągaj rozstania ( np. przebranie się – uścisk – całusek i przekazanie nauczycielce).</a:t>
            </a:r>
          </a:p>
          <a:p>
            <a:pPr lvl="0"/>
            <a:r>
              <a:rPr lang="pl-PL" sz="3800" dirty="0"/>
              <a:t>Jeżeli rozstania są trudne, lepiej przez pierwsze dni zaangażować tatę w odprowadzanie dziecka. Mężczyźni częściej mają bardziej zadaniowe, a mniej emocjonalne podejście do radzenia sobie w takich sytuacjach.</a:t>
            </a:r>
          </a:p>
          <a:p>
            <a:pPr lvl="0"/>
            <a:r>
              <a:rPr lang="pl-PL" sz="3800" dirty="0"/>
              <a:t>Przy odbieraniu malucha z przedszkola możesz, w nagrodę za dzielność, podarować mu jakiś malutki prezent .</a:t>
            </a:r>
          </a:p>
          <a:p>
            <a:endParaRPr lang="pl-PL" sz="38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Pierwszego dnia 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4437112"/>
            <a:ext cx="2944001" cy="1959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46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i="1" dirty="0" smtClean="0"/>
              <a:t> NASTĘPNE TYGODNIE W PRZEDSZKOLU</a:t>
            </a:r>
            <a:endParaRPr lang="pl-PL" dirty="0"/>
          </a:p>
          <a:p>
            <a:pPr>
              <a:buFontTx/>
              <a:buChar char="-"/>
            </a:pPr>
            <a:r>
              <a:rPr lang="pl-PL" dirty="0" smtClean="0"/>
              <a:t>Jeśli </a:t>
            </a:r>
            <a:r>
              <a:rPr lang="pl-PL" dirty="0"/>
              <a:t>to możliwe, nie zostawiaj dziecka od pierwszych dni na cały dzień w przedszkolu.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Zarezerwuj </a:t>
            </a:r>
            <a:r>
              <a:rPr lang="pl-PL" dirty="0"/>
              <a:t>swój czas, po powrocie dziecka do domu, tylko dla niego. Po to by się poprzytulać, posłuchać opowieści jak spędziło dzień, trochę się z nim pobawić. Sprawy domowe mogą chwilę poczekać</a:t>
            </a:r>
            <a:r>
              <a:rPr lang="pl-PL" dirty="0" smtClean="0"/>
              <a:t>.</a:t>
            </a:r>
          </a:p>
          <a:p>
            <a:pPr>
              <a:buFontTx/>
              <a:buChar char="-"/>
            </a:pPr>
            <a:r>
              <a:rPr lang="pl-PL" dirty="0" smtClean="0"/>
              <a:t> </a:t>
            </a:r>
            <a:r>
              <a:rPr lang="pl-PL" dirty="0"/>
              <a:t>Unikaj nadmiernego wypytywania o szczegóły, zwłaszcza w sposób sugerujący trudności („płakałeś?; tęskniłeś za mamusią?; nie byłeś głodny</a:t>
            </a:r>
            <a:r>
              <a:rPr lang="pl-PL" dirty="0" smtClean="0"/>
              <a:t>?”).</a:t>
            </a:r>
          </a:p>
          <a:p>
            <a:pPr marL="18288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725144"/>
            <a:ext cx="4248472" cy="1747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51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rny">
  <a:themeElements>
    <a:clrScheme name="Elementarny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rny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rny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98</TotalTime>
  <Words>739</Words>
  <Application>Microsoft Office PowerPoint</Application>
  <PresentationFormat>Pokaz na ekranie (4:3)</PresentationFormat>
  <Paragraphs>53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0" baseType="lpstr">
      <vt:lpstr>Arial Black</vt:lpstr>
      <vt:lpstr>Palatino Linotype</vt:lpstr>
      <vt:lpstr>Wingdings</vt:lpstr>
      <vt:lpstr>Elementarny</vt:lpstr>
      <vt:lpstr>Szczęśliwy przedszkolak</vt:lpstr>
      <vt:lpstr>Badania potwierdzają że większość dzieci osiąga odpowiednią dojrzałość by uczęszczać do przedszkola w wieku 3 lat</vt:lpstr>
      <vt:lpstr>Rodzice to na początku „wodzireje” w zabawie, którzy organizują ją i tłumaczą</vt:lpstr>
      <vt:lpstr>Przedszkole uczy: samodzielności, współdziałania w grupie, mobilizacji do działania, wiary w siebie i swoje możliwości</vt:lpstr>
      <vt:lpstr>Prezentacja programu PowerPoint</vt:lpstr>
      <vt:lpstr>Prezentacja programu PowerPoint</vt:lpstr>
      <vt:lpstr>Aby ułatwić dziecku dobry start, warto pamiętać o kilku kwestiach. </vt:lpstr>
      <vt:lpstr>Pierwszego dnia </vt:lpstr>
      <vt:lpstr>Prezentacja programu PowerPoint</vt:lpstr>
      <vt:lpstr> Bardzo ważna jest dobra współpraca między rodzicami a nauczycielkami, oparta na wzajemnym zaufaniu. Dziecko łatwiej zaakceptuje swoja nową Panią, gdy widzi rodzica w dobrej, otwartej relacji z nią. Sprzyja to również wymianie informacji dotyczących dziecka, dzięki czemu nauczyciel ma możliwość lepszego rozeznania jego potrzeb czy też skuteczniejszego reagowania w sytuacjach trudnych. A to także ma wpływ na prawidłowe funkcjonowanie przedszkolaka w nowej grupie </vt:lpstr>
      <vt:lpstr>A po przedszkolu….</vt:lpstr>
      <vt:lpstr>Nauka języków obcych</vt:lpstr>
      <vt:lpstr>Oglądanie telewizji i komputer</vt:lpstr>
      <vt:lpstr>Pamiętaj aby jeżeli to możliwe zawsze oglądać bajki z dzieckiem i programy telewizyjne oraz grać z nim w gry by móc tłumaczyć mu świat</vt:lpstr>
      <vt:lpstr>Rodzicu! Dbaj o siebie</vt:lpstr>
      <vt:lpstr>Dziękuję za uwagę Ilustracje i fotografie pochodzą z zasobów internetowych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Szczęśliwy przedszkolak</dc:title>
  <dc:creator>Linka</dc:creator>
  <cp:lastModifiedBy>linka</cp:lastModifiedBy>
  <cp:revision>34</cp:revision>
  <dcterms:created xsi:type="dcterms:W3CDTF">2015-11-22T09:54:02Z</dcterms:created>
  <dcterms:modified xsi:type="dcterms:W3CDTF">2020-07-02T08:38:55Z</dcterms:modified>
</cp:coreProperties>
</file>